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70" r:id="rId3"/>
    <p:sldId id="275" r:id="rId4"/>
    <p:sldId id="274" r:id="rId5"/>
    <p:sldId id="26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inkl SemiBold" charset="0"/>
      <p:bold r:id="rId13"/>
    </p:embeddedFont>
    <p:embeddedFont>
      <p:font typeface="Twinkl" panose="020B0604020202020204" charset="0"/>
      <p:regular r:id="rId14"/>
      <p:bold r:id="rId15"/>
    </p:embeddedFont>
    <p:embeddedFont>
      <p:font typeface="Sassoon Infant Rg" panose="02000503030000020003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97" b="1" u="none" dirty="0">
                <a:solidFill>
                  <a:schemeClr val="tx1"/>
                </a:solidFill>
                <a:latin typeface="Twinkl" pitchFamily="50" charset="0"/>
              </a:rPr>
              <a:t>A Bar Chart</a:t>
            </a:r>
            <a:r>
              <a:rPr lang="en-US" sz="1197" b="1" u="none" baseline="0" dirty="0">
                <a:solidFill>
                  <a:schemeClr val="tx1"/>
                </a:solidFill>
                <a:latin typeface="Twinkl" pitchFamily="50" charset="0"/>
              </a:rPr>
              <a:t> to Show </a:t>
            </a:r>
            <a:br>
              <a:rPr lang="en-US" sz="1197" b="1" u="none" baseline="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US" sz="1197" b="1" u="none" baseline="0" dirty="0">
                <a:solidFill>
                  <a:schemeClr val="tx1"/>
                </a:solidFill>
                <a:latin typeface="Twinkl" pitchFamily="50" charset="0"/>
              </a:rPr>
              <a:t>How Many Pets Y6 Have</a:t>
            </a:r>
            <a:endParaRPr lang="en-US" sz="1200" b="1" u="none" dirty="0">
              <a:solidFill>
                <a:schemeClr val="tx1"/>
              </a:solidFill>
              <a:latin typeface="Twinkl" pitchFamily="50" charset="0"/>
            </a:endParaRPr>
          </a:p>
        </c:rich>
      </c:tx>
      <c:layout>
        <c:manualLayout>
          <c:xMode val="edge"/>
          <c:yMode val="edge"/>
          <c:x val="0.33723153431731961"/>
          <c:y val="1.55618616979808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40907686542643"/>
          <c:y val="0.13142655328990552"/>
          <c:w val="0.83830831913889559"/>
          <c:h val="0.72010097053732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'Bar Chart Travel to School  (2)'!$C$4</c:f>
              <c:strCache>
                <c:ptCount val="1"/>
                <c:pt idx="0">
                  <c:v>Number of Children</c:v>
                </c:pt>
              </c:strCache>
            </c:strRef>
          </c:tx>
          <c:spPr>
            <a:solidFill>
              <a:srgbClr val="F6ADF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B17-41D7-A689-C071F6526EF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17-41D7-A689-C071F6526EF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17-41D7-A689-C071F6526EF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17-41D7-A689-C071F6526EF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B17-41D7-A689-C071F6526EFB}"/>
              </c:ext>
            </c:extLst>
          </c:dPt>
          <c:cat>
            <c:strRef>
              <c:f>'Bar Chart Travel to School  (2)'!$B$5:$B$9</c:f>
              <c:strCache>
                <c:ptCount val="5"/>
                <c:pt idx="0">
                  <c:v>Cat</c:v>
                </c:pt>
                <c:pt idx="1">
                  <c:v>Dog</c:v>
                </c:pt>
                <c:pt idx="2">
                  <c:v>Fish</c:v>
                </c:pt>
                <c:pt idx="3">
                  <c:v>Rabbit</c:v>
                </c:pt>
                <c:pt idx="4">
                  <c:v>Other</c:v>
                </c:pt>
              </c:strCache>
            </c:strRef>
          </c:cat>
          <c:val>
            <c:numRef>
              <c:f>'Bar Chart Travel to School  (2)'!$C$5:$C$9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7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17-41D7-A689-C071F6526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17706575"/>
        <c:axId val="1"/>
      </c:barChart>
      <c:catAx>
        <c:axId val="31770657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9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Type of Pet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03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6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2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 sz="79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Number of Children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217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317706575"/>
        <c:crosses val="autoZero"/>
        <c:crossBetween val="between"/>
        <c:majorUnit val="2"/>
        <c:minorUnit val="1"/>
      </c:valAx>
      <c:spPr>
        <a:noFill/>
        <a:ln w="25337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9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98" b="1" u="none" dirty="0">
                <a:latin typeface="Twinkl" pitchFamily="50" charset="0"/>
              </a:rPr>
              <a:t>A Bar Chart</a:t>
            </a:r>
            <a:r>
              <a:rPr lang="en-US" sz="1198" b="1" u="none" baseline="0" dirty="0">
                <a:latin typeface="Twinkl" pitchFamily="50" charset="0"/>
              </a:rPr>
              <a:t> to Show How Many Pets Y6 Have</a:t>
            </a:r>
            <a:endParaRPr lang="en-US" sz="1200" b="1" u="none" dirty="0">
              <a:latin typeface="Twinkl" pitchFamily="50" charset="0"/>
            </a:endParaRPr>
          </a:p>
        </c:rich>
      </c:tx>
      <c:layout>
        <c:manualLayout>
          <c:xMode val="edge"/>
          <c:yMode val="edge"/>
          <c:x val="0.16890258392791155"/>
          <c:y val="3.43347639484978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'Bar Chart Travel to School  (2)'!$C$4</c:f>
              <c:strCache>
                <c:ptCount val="1"/>
                <c:pt idx="0">
                  <c:v>Number of Boys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'Bar Chart Travel to School  (2)'!$B$5:$B$9</c:f>
              <c:strCache>
                <c:ptCount val="5"/>
                <c:pt idx="0">
                  <c:v>Cat</c:v>
                </c:pt>
                <c:pt idx="1">
                  <c:v>Dog</c:v>
                </c:pt>
                <c:pt idx="2">
                  <c:v>Fish</c:v>
                </c:pt>
                <c:pt idx="3">
                  <c:v>Rabbit</c:v>
                </c:pt>
                <c:pt idx="4">
                  <c:v>Other</c:v>
                </c:pt>
              </c:strCache>
            </c:strRef>
          </c:cat>
          <c:val>
            <c:numRef>
              <c:f>'Bar Chart Travel to School  (2)'!$C$5:$C$9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9-4FF2-B3E6-B71F127AD156}"/>
            </c:ext>
          </c:extLst>
        </c:ser>
        <c:ser>
          <c:idx val="1"/>
          <c:order val="1"/>
          <c:tx>
            <c:strRef>
              <c:f>'Bar Chart Travel to School  (2)'!$D$4</c:f>
              <c:strCache>
                <c:ptCount val="1"/>
                <c:pt idx="0">
                  <c:v>Number of Girls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'Bar Chart Travel to School  (2)'!$B$5:$B$9</c:f>
              <c:strCache>
                <c:ptCount val="5"/>
                <c:pt idx="0">
                  <c:v>Cat</c:v>
                </c:pt>
                <c:pt idx="1">
                  <c:v>Dog</c:v>
                </c:pt>
                <c:pt idx="2">
                  <c:v>Fish</c:v>
                </c:pt>
                <c:pt idx="3">
                  <c:v>Rabbit</c:v>
                </c:pt>
                <c:pt idx="4">
                  <c:v>Other</c:v>
                </c:pt>
              </c:strCache>
            </c:strRef>
          </c:cat>
          <c:val>
            <c:numRef>
              <c:f>'Bar Chart Travel to School  (2)'!$D$5:$D$9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E9-4FF2-B3E6-B71F127A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682720527"/>
        <c:axId val="1"/>
      </c:barChart>
      <c:catAx>
        <c:axId val="168272052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4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Type of Pet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1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</c:scaling>
        <c:delete val="0"/>
        <c:axPos val="l"/>
        <c:majorGridlines>
          <c:spPr>
            <a:ln w="950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7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 sz="104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Number of Children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2183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1682720527"/>
        <c:crosses val="autoZero"/>
        <c:crossBetween val="between"/>
        <c:majorUnit val="1"/>
        <c:minorUnit val="1"/>
      </c:valAx>
      <c:spPr>
        <a:noFill/>
        <a:ln w="25352">
          <a:noFill/>
        </a:ln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9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inkl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E511046-B744-4E76-8228-4D70D177D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286261"/>
            <a:ext cx="47005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Data that is counted and has no in-between value is called </a:t>
            </a:r>
            <a:r>
              <a:rPr lang="en-GB" altLang="en-US" sz="1400" b="1" dirty="0">
                <a:solidFill>
                  <a:schemeClr val="tx1"/>
                </a:solidFill>
              </a:rPr>
              <a:t>discrete data</a:t>
            </a:r>
            <a:r>
              <a:rPr lang="en-GB" altLang="en-US" sz="1400" dirty="0">
                <a:solidFill>
                  <a:schemeClr val="tx1"/>
                </a:solidFill>
              </a:rPr>
              <a:t>. Discrete data is usually collected in a frequency table and then presented as a bar chart.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65B680-D741-4CAF-B10F-FE6CE855B2E0}"/>
              </a:ext>
            </a:extLst>
          </p:cNvPr>
          <p:cNvSpPr/>
          <p:nvPr/>
        </p:nvSpPr>
        <p:spPr>
          <a:xfrm>
            <a:off x="719138" y="2251610"/>
            <a:ext cx="4775200" cy="307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Twinkl" pitchFamily="2" charset="0"/>
              </a:rPr>
              <a:t>A bar chart has a </a:t>
            </a:r>
            <a:r>
              <a:rPr lang="en-GB" sz="1400" b="1" dirty="0">
                <a:latin typeface="Twinkl" pitchFamily="2" charset="0"/>
              </a:rPr>
              <a:t>horizontal</a:t>
            </a:r>
            <a:r>
              <a:rPr lang="en-GB" sz="1400" dirty="0">
                <a:latin typeface="Twinkl" pitchFamily="2" charset="0"/>
              </a:rPr>
              <a:t> axis and a </a:t>
            </a:r>
            <a:r>
              <a:rPr lang="en-GB" sz="1400" b="1" dirty="0">
                <a:latin typeface="Twinkl" pitchFamily="2" charset="0"/>
              </a:rPr>
              <a:t>vertical</a:t>
            </a:r>
            <a:r>
              <a:rPr lang="en-GB" sz="1400" dirty="0">
                <a:latin typeface="Twinkl" pitchFamily="2" charset="0"/>
              </a:rPr>
              <a:t> axis.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5595D5-D89E-4AA3-BC27-4944796FBD6B}"/>
              </a:ext>
            </a:extLst>
          </p:cNvPr>
          <p:cNvSpPr/>
          <p:nvPr/>
        </p:nvSpPr>
        <p:spPr>
          <a:xfrm>
            <a:off x="719138" y="2785158"/>
            <a:ext cx="3705225" cy="1616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A bar chart must always have a </a:t>
            </a:r>
            <a:r>
              <a:rPr lang="en-GB" sz="1400" b="1" dirty="0">
                <a:latin typeface="Twinkl" pitchFamily="2" charset="0"/>
              </a:rPr>
              <a:t>title </a:t>
            </a:r>
            <a:r>
              <a:rPr lang="en-GB" sz="1400" dirty="0">
                <a:latin typeface="Twinkl" pitchFamily="2" charset="0"/>
              </a:rPr>
              <a:t>explaining what it shows.</a:t>
            </a:r>
          </a:p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Bars must be carefully drawn to show the data.</a:t>
            </a:r>
            <a:r>
              <a:rPr lang="en-GB" sz="1400" dirty="0">
                <a:solidFill>
                  <a:srgbClr val="FF0000"/>
                </a:solidFill>
                <a:latin typeface="Twinkl" pitchFamily="2" charset="0"/>
              </a:rPr>
              <a:t> </a:t>
            </a:r>
          </a:p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There must be a </a:t>
            </a:r>
            <a:r>
              <a:rPr lang="en-GB" sz="1400" b="1" dirty="0">
                <a:latin typeface="Twinkl" pitchFamily="2" charset="0"/>
              </a:rPr>
              <a:t>gap</a:t>
            </a:r>
            <a:r>
              <a:rPr lang="en-GB" sz="1400" dirty="0">
                <a:latin typeface="Twinkl" pitchFamily="2" charset="0"/>
              </a:rPr>
              <a:t> between each bar.</a:t>
            </a:r>
          </a:p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Each bar must be the </a:t>
            </a:r>
            <a:r>
              <a:rPr lang="en-GB" sz="1400" b="1" dirty="0">
                <a:latin typeface="Twinkl" pitchFamily="2" charset="0"/>
              </a:rPr>
              <a:t>same width</a:t>
            </a:r>
            <a:r>
              <a:rPr lang="en-GB" sz="1400" dirty="0">
                <a:latin typeface="Twinkl" pitchFamily="2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8C7C5-7944-43E7-B65A-4366F8CC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4564062"/>
            <a:ext cx="37798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A </a:t>
            </a:r>
            <a:r>
              <a:rPr lang="en-GB" altLang="en-US" sz="1400" b="1" dirty="0">
                <a:solidFill>
                  <a:schemeClr val="tx1"/>
                </a:solidFill>
              </a:rPr>
              <a:t>number line </a:t>
            </a:r>
            <a:r>
              <a:rPr lang="en-GB" altLang="en-US" sz="1400" dirty="0">
                <a:solidFill>
                  <a:schemeClr val="tx1"/>
                </a:solidFill>
              </a:rPr>
              <a:t>is marked on the </a:t>
            </a:r>
            <a:r>
              <a:rPr lang="en-GB" altLang="en-US" sz="1400" b="1" dirty="0">
                <a:solidFill>
                  <a:schemeClr val="tx1"/>
                </a:solidFill>
              </a:rPr>
              <a:t>vertical</a:t>
            </a:r>
            <a:r>
              <a:rPr lang="en-GB" altLang="en-US" sz="1400" dirty="0">
                <a:solidFill>
                  <a:schemeClr val="tx1"/>
                </a:solidFill>
              </a:rPr>
              <a:t> axis. The scale of this number line is chosen based on the data range.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The </a:t>
            </a:r>
            <a:r>
              <a:rPr lang="en-GB" altLang="en-US" sz="1400" b="1" dirty="0">
                <a:solidFill>
                  <a:schemeClr val="tx1"/>
                </a:solidFill>
              </a:rPr>
              <a:t>data categories </a:t>
            </a:r>
            <a:r>
              <a:rPr lang="en-GB" altLang="en-US" sz="1400" dirty="0">
                <a:solidFill>
                  <a:schemeClr val="tx1"/>
                </a:solidFill>
              </a:rPr>
              <a:t>are organised on the </a:t>
            </a:r>
            <a:r>
              <a:rPr lang="en-GB" altLang="en-US" sz="1400" b="1" dirty="0">
                <a:solidFill>
                  <a:schemeClr val="tx1"/>
                </a:solidFill>
              </a:rPr>
              <a:t>horizontal</a:t>
            </a:r>
            <a:r>
              <a:rPr lang="en-GB" altLang="en-US" sz="1400" dirty="0">
                <a:solidFill>
                  <a:schemeClr val="tx1"/>
                </a:solidFill>
              </a:rPr>
              <a:t> axis.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Each axis must have a </a:t>
            </a:r>
            <a:r>
              <a:rPr lang="en-GB" altLang="en-US" sz="1400" b="1" dirty="0">
                <a:solidFill>
                  <a:schemeClr val="tx1"/>
                </a:solidFill>
              </a:rPr>
              <a:t>label </a:t>
            </a:r>
            <a:r>
              <a:rPr lang="en-GB" altLang="en-US" sz="1400" dirty="0">
                <a:solidFill>
                  <a:schemeClr val="tx1"/>
                </a:solidFill>
              </a:rPr>
              <a:t>explaining what it shows.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268488-9F3D-4940-BE91-7869945D7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58115"/>
              </p:ext>
            </p:extLst>
          </p:nvPr>
        </p:nvGraphicFramePr>
        <p:xfrm>
          <a:off x="5794376" y="1395004"/>
          <a:ext cx="2593975" cy="1262064"/>
        </p:xfrm>
        <a:graphic>
          <a:graphicData uri="http://schemas.openxmlformats.org/drawingml/2006/table">
            <a:tbl>
              <a:tblPr firstRow="1" firstCol="1" bandRow="1"/>
              <a:tblGrid>
                <a:gridCol w="98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Pet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Number of Children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Cat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12</a:t>
                      </a:r>
                      <a:endParaRPr lang="en-GB" sz="12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Dog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14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Fish</a:t>
                      </a:r>
                      <a:endParaRPr lang="en-GB" sz="12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7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Rabbit</a:t>
                      </a:r>
                      <a:endParaRPr lang="en-GB" sz="12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5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Other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8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Chart 8">
            <a:extLst>
              <a:ext uri="{FF2B5EF4-FFF2-40B4-BE49-F238E27FC236}">
                <a16:creationId xmlns:a16="http://schemas.microsoft.com/office/drawing/2014/main" id="{43377B5E-2C6B-44F6-9315-E1F4C4593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757991"/>
              </p:ext>
            </p:extLst>
          </p:nvPr>
        </p:nvGraphicFramePr>
        <p:xfrm>
          <a:off x="4622800" y="2908300"/>
          <a:ext cx="3921125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Bar Charts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9152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A864DA1E-211D-4301-9A66-C8D2C17B3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663" y="1871406"/>
            <a:ext cx="4676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can draw a grouped bar chart to show this data. In this bar chart, each category has more than one bar. A key is used to identify the subcategories of the data.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DCB2816-AE16-40E5-8695-97DBEE702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47" y="1364457"/>
            <a:ext cx="7799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Discrete data in each category can also be represented in subcategories: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743D70-4D5A-45E1-9403-DA82C9A464EB}"/>
              </a:ext>
            </a:extLst>
          </p:cNvPr>
          <p:cNvGraphicFramePr>
            <a:graphicFrameLocks noGrp="1"/>
          </p:cNvGraphicFramePr>
          <p:nvPr/>
        </p:nvGraphicFramePr>
        <p:xfrm>
          <a:off x="858838" y="2082800"/>
          <a:ext cx="2946400" cy="2139952"/>
        </p:xfrm>
        <a:graphic>
          <a:graphicData uri="http://schemas.openxmlformats.org/drawingml/2006/table">
            <a:tbl>
              <a:tblPr firstRow="1" firstCol="1" bandRow="1"/>
              <a:tblGrid>
                <a:gridCol w="68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Pet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Number of Boys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Number of Girls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Cat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7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5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Dog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6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8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Fish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3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4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Rabbit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1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4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Other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2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6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Chart 15">
            <a:extLst>
              <a:ext uri="{FF2B5EF4-FFF2-40B4-BE49-F238E27FC236}">
                <a16:creationId xmlns:a16="http://schemas.microsoft.com/office/drawing/2014/main" id="{0D964E32-9409-409A-BD31-823D406FB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322182"/>
              </p:ext>
            </p:extLst>
          </p:nvPr>
        </p:nvGraphicFramePr>
        <p:xfrm>
          <a:off x="3954463" y="3170238"/>
          <a:ext cx="4397375" cy="29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">
            <a:extLst>
              <a:ext uri="{FF2B5EF4-FFF2-40B4-BE49-F238E27FC236}">
                <a16:creationId xmlns:a16="http://schemas.microsoft.com/office/drawing/2014/main" id="{87122E7B-7F62-4E71-A7AD-A16652AA1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4424363"/>
            <a:ext cx="15208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FB9E286-A1DC-400D-842D-8D484E071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5354638"/>
            <a:ext cx="9652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Bar Charts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856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>
            <a:extLst>
              <a:ext uri="{FF2B5EF4-FFF2-40B4-BE49-F238E27FC236}">
                <a16:creationId xmlns:a16="http://schemas.microsoft.com/office/drawing/2014/main" id="{3EFD6C55-664E-49F0-B834-6E634CEB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633538"/>
            <a:ext cx="76327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</a:rPr>
              <a:t>Pie charts show discrete data as proportional sectors of a circle.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Every sector of a pie chart is a proportion of the whole. You can explain what each sector represents using an angle, fraction or percentage.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Being able to convert between fractions, percentages and angles is a key skill for answering questions about data presented in a pie chart.</a:t>
            </a:r>
          </a:p>
        </p:txBody>
      </p:sp>
      <p:graphicFrame>
        <p:nvGraphicFramePr>
          <p:cNvPr id="8" name="Chart 31">
            <a:extLst>
              <a:ext uri="{FF2B5EF4-FFF2-40B4-BE49-F238E27FC236}">
                <a16:creationId xmlns:a16="http://schemas.microsoft.com/office/drawing/2014/main" id="{B162E4F0-5CF8-438D-A351-613BD5D79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546963"/>
              </p:ext>
            </p:extLst>
          </p:nvPr>
        </p:nvGraphicFramePr>
        <p:xfrm>
          <a:off x="2212975" y="3108806"/>
          <a:ext cx="3341688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hart" r:id="rId3" imgW="3346994" imgH="2505673" progId="Excel.Chart.8">
                  <p:embed/>
                </p:oleObj>
              </mc:Choice>
              <mc:Fallback>
                <p:oleObj name="Chart" r:id="rId3" imgW="3346994" imgH="2505673" progId="Excel.Chart.8">
                  <p:embed/>
                  <p:pic>
                    <p:nvPicPr>
                      <p:cNvPr id="39941" name="Chart 31">
                        <a:extLst>
                          <a:ext uri="{FF2B5EF4-FFF2-40B4-BE49-F238E27FC236}">
                            <a16:creationId xmlns:a16="http://schemas.microsoft.com/office/drawing/2014/main" id="{BF3FC397-3172-4DB3-8699-94D2482732D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3108806"/>
                        <a:ext cx="3341688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llout: Left Arrow 5">
            <a:extLst>
              <a:ext uri="{FF2B5EF4-FFF2-40B4-BE49-F238E27FC236}">
                <a16:creationId xmlns:a16="http://schemas.microsoft.com/office/drawing/2014/main" id="{7B50E73F-836F-4E87-991A-6AC0AF7D486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76508" y="3311562"/>
            <a:ext cx="4381811" cy="56756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399"/>
            </a:avLst>
          </a:prstGeom>
          <a:blipFill rotWithShape="0">
            <a:blip r:embed="rId5"/>
            <a:stretch>
              <a:fillRect b="-14737"/>
            </a:stretch>
          </a:blipFill>
          <a:ln>
            <a:solidFill>
              <a:srgbClr val="E94D13"/>
            </a:solidFill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Twinkl" pitchFamily="2" charset="0"/>
              </a:rPr>
              <a:t> </a:t>
            </a:r>
          </a:p>
        </p:txBody>
      </p:sp>
      <p:sp>
        <p:nvSpPr>
          <p:cNvPr id="12" name="Callout: Right Arrow 6">
            <a:extLst>
              <a:ext uri="{FF2B5EF4-FFF2-40B4-BE49-F238E27FC236}">
                <a16:creationId xmlns:a16="http://schemas.microsoft.com/office/drawing/2014/main" id="{76CDA073-1AF9-4D2C-9E21-53C30F74551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4204" y="3285586"/>
            <a:ext cx="2743200" cy="11891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98"/>
            </a:avLst>
          </a:prstGeom>
          <a:blipFill rotWithShape="0">
            <a:blip r:embed="rId6"/>
            <a:stretch>
              <a:fillRect/>
            </a:stretch>
          </a:blipFill>
          <a:ln>
            <a:solidFill>
              <a:srgbClr val="92D050"/>
            </a:solidFill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Twinkl" pitchFamily="2" charset="0"/>
              </a:rPr>
              <a:t> </a:t>
            </a:r>
          </a:p>
        </p:txBody>
      </p:sp>
      <p:sp>
        <p:nvSpPr>
          <p:cNvPr id="13" name="Callout: Right Arrow 7">
            <a:extLst>
              <a:ext uri="{FF2B5EF4-FFF2-40B4-BE49-F238E27FC236}">
                <a16:creationId xmlns:a16="http://schemas.microsoft.com/office/drawing/2014/main" id="{C5F51F4F-4883-4CD0-8C8A-E181B4C437C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4204" y="4637677"/>
            <a:ext cx="2859902" cy="1189184"/>
          </a:xfrm>
          <a:prstGeom prst="rightArrowCallout">
            <a:avLst/>
          </a:prstGeom>
          <a:blipFill rotWithShape="0">
            <a:blip r:embed="rId7"/>
            <a:stretch>
              <a:fillRect/>
            </a:stretch>
          </a:blipFill>
          <a:ln>
            <a:solidFill>
              <a:schemeClr val="accent3"/>
            </a:solidFill>
          </a:ln>
        </p:spPr>
        <p:txBody>
          <a:bodyPr/>
          <a:lstStyle/>
          <a:p>
            <a:pPr>
              <a:defRPr/>
            </a:pPr>
            <a:r>
              <a:rPr lang="en-GB" dirty="0">
                <a:noFill/>
                <a:latin typeface="Twinkl" pitchFamily="2" charset="0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1B2068-7534-4A21-AC29-0458ADD3C3E5}"/>
              </a:ext>
            </a:extLst>
          </p:cNvPr>
          <p:cNvSpPr txBox="1"/>
          <p:nvPr/>
        </p:nvSpPr>
        <p:spPr>
          <a:xfrm>
            <a:off x="5033963" y="4732338"/>
            <a:ext cx="3317875" cy="1384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Twinkl" pitchFamily="2" charset="0"/>
              </a:rPr>
              <a:t>We can use fraction, percentage and angle equivalents to interpret the data in a pie chart.</a:t>
            </a:r>
          </a:p>
          <a:p>
            <a:pPr>
              <a:defRPr/>
            </a:pPr>
            <a:endParaRPr lang="en-GB" sz="1400" dirty="0">
              <a:latin typeface="Twinkl" pitchFamily="2" charset="0"/>
            </a:endParaRPr>
          </a:p>
          <a:p>
            <a:pPr>
              <a:defRPr/>
            </a:pPr>
            <a:r>
              <a:rPr lang="en-GB" sz="1400" b="1" dirty="0">
                <a:latin typeface="Twinkl" pitchFamily="2" charset="0"/>
              </a:rPr>
              <a:t>If the whole pie chart represents 120, the value of the orange sector is 60.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Pie Charts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711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OleChart spid="8" grpId="0"/>
      <p:bldP spid="10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314</TotalTime>
  <Words>346</Words>
  <Application>Microsoft Office PowerPoint</Application>
  <PresentationFormat>On-screen Show (4:3)</PresentationFormat>
  <Paragraphs>59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Arial</vt:lpstr>
      <vt:lpstr>Twinkl SemiBold</vt:lpstr>
      <vt:lpstr>Liberation Sans</vt:lpstr>
      <vt:lpstr>Twinkl</vt:lpstr>
      <vt:lpstr>Sassoon Infant Rg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Rebecca Evans</cp:lastModifiedBy>
  <cp:revision>40</cp:revision>
  <dcterms:created xsi:type="dcterms:W3CDTF">2017-03-10T14:24:38Z</dcterms:created>
  <dcterms:modified xsi:type="dcterms:W3CDTF">2020-05-16T22:24:24Z</dcterms:modified>
</cp:coreProperties>
</file>