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11"/>
  </p:notesMasterIdLst>
  <p:handoutMasterIdLst>
    <p:handoutMasterId r:id="rId112"/>
  </p:handoutMasterIdLst>
  <p:sldIdLst>
    <p:sldId id="406" r:id="rId2"/>
    <p:sldId id="1197" r:id="rId3"/>
    <p:sldId id="1198" r:id="rId4"/>
    <p:sldId id="1199" r:id="rId5"/>
    <p:sldId id="1200" r:id="rId6"/>
    <p:sldId id="1201" r:id="rId7"/>
    <p:sldId id="1202" r:id="rId8"/>
    <p:sldId id="1203" r:id="rId9"/>
    <p:sldId id="1204" r:id="rId10"/>
    <p:sldId id="1205" r:id="rId11"/>
    <p:sldId id="1206" r:id="rId12"/>
    <p:sldId id="1207" r:id="rId13"/>
    <p:sldId id="1208" r:id="rId14"/>
    <p:sldId id="1209" r:id="rId15"/>
    <p:sldId id="1210" r:id="rId16"/>
    <p:sldId id="1211" r:id="rId17"/>
    <p:sldId id="1212" r:id="rId18"/>
    <p:sldId id="1213" r:id="rId19"/>
    <p:sldId id="1214" r:id="rId20"/>
    <p:sldId id="1215" r:id="rId21"/>
    <p:sldId id="1216" r:id="rId22"/>
    <p:sldId id="1217" r:id="rId23"/>
    <p:sldId id="1218" r:id="rId24"/>
    <p:sldId id="1219" r:id="rId25"/>
    <p:sldId id="1220" r:id="rId26"/>
    <p:sldId id="1222" r:id="rId27"/>
    <p:sldId id="1223" r:id="rId28"/>
    <p:sldId id="1224" r:id="rId29"/>
    <p:sldId id="1225" r:id="rId30"/>
    <p:sldId id="1226" r:id="rId31"/>
    <p:sldId id="1227" r:id="rId32"/>
    <p:sldId id="1228" r:id="rId33"/>
    <p:sldId id="1229" r:id="rId34"/>
    <p:sldId id="1230" r:id="rId35"/>
    <p:sldId id="1231" r:id="rId36"/>
    <p:sldId id="1232" r:id="rId37"/>
    <p:sldId id="1233" r:id="rId38"/>
    <p:sldId id="1234" r:id="rId39"/>
    <p:sldId id="1235" r:id="rId40"/>
    <p:sldId id="1236" r:id="rId41"/>
    <p:sldId id="1237" r:id="rId42"/>
    <p:sldId id="1238" r:id="rId43"/>
    <p:sldId id="1304" r:id="rId44"/>
    <p:sldId id="1305" r:id="rId45"/>
    <p:sldId id="1306" r:id="rId46"/>
    <p:sldId id="1307" r:id="rId47"/>
    <p:sldId id="1308" r:id="rId48"/>
    <p:sldId id="1309" r:id="rId49"/>
    <p:sldId id="1310" r:id="rId50"/>
    <p:sldId id="1311" r:id="rId51"/>
    <p:sldId id="1312" r:id="rId52"/>
    <p:sldId id="1313" r:id="rId53"/>
    <p:sldId id="1249" r:id="rId54"/>
    <p:sldId id="1250" r:id="rId55"/>
    <p:sldId id="1251" r:id="rId56"/>
    <p:sldId id="1252" r:id="rId57"/>
    <p:sldId id="1271" r:id="rId58"/>
    <p:sldId id="1253" r:id="rId59"/>
    <p:sldId id="1254" r:id="rId60"/>
    <p:sldId id="1255" r:id="rId61"/>
    <p:sldId id="1256" r:id="rId62"/>
    <p:sldId id="1257" r:id="rId63"/>
    <p:sldId id="1258" r:id="rId64"/>
    <p:sldId id="1259" r:id="rId65"/>
    <p:sldId id="1260" r:id="rId66"/>
    <p:sldId id="1261" r:id="rId67"/>
    <p:sldId id="1314" r:id="rId68"/>
    <p:sldId id="1315" r:id="rId69"/>
    <p:sldId id="1316" r:id="rId70"/>
    <p:sldId id="1317" r:id="rId71"/>
    <p:sldId id="1318" r:id="rId72"/>
    <p:sldId id="1319" r:id="rId73"/>
    <p:sldId id="1320" r:id="rId74"/>
    <p:sldId id="1321" r:id="rId75"/>
    <p:sldId id="1322" r:id="rId76"/>
    <p:sldId id="1323" r:id="rId77"/>
    <p:sldId id="1273" r:id="rId78"/>
    <p:sldId id="1274" r:id="rId79"/>
    <p:sldId id="1275" r:id="rId80"/>
    <p:sldId id="1276" r:id="rId81"/>
    <p:sldId id="1277" r:id="rId82"/>
    <p:sldId id="1278" r:id="rId83"/>
    <p:sldId id="1279" r:id="rId84"/>
    <p:sldId id="1280" r:id="rId85"/>
    <p:sldId id="1282" r:id="rId86"/>
    <p:sldId id="1281" r:id="rId87"/>
    <p:sldId id="1283" r:id="rId88"/>
    <p:sldId id="1284" r:id="rId89"/>
    <p:sldId id="1285" r:id="rId90"/>
    <p:sldId id="1286" r:id="rId91"/>
    <p:sldId id="1287" r:id="rId92"/>
    <p:sldId id="1288" r:id="rId93"/>
    <p:sldId id="1289" r:id="rId94"/>
    <p:sldId id="1291" r:id="rId95"/>
    <p:sldId id="1290" r:id="rId96"/>
    <p:sldId id="1292" r:id="rId97"/>
    <p:sldId id="1293" r:id="rId98"/>
    <p:sldId id="1294" r:id="rId99"/>
    <p:sldId id="1185" r:id="rId100"/>
    <p:sldId id="1295" r:id="rId101"/>
    <p:sldId id="1326" r:id="rId102"/>
    <p:sldId id="1324" r:id="rId103"/>
    <p:sldId id="1298" r:id="rId104"/>
    <p:sldId id="1300" r:id="rId105"/>
    <p:sldId id="1190" r:id="rId106"/>
    <p:sldId id="1301" r:id="rId107"/>
    <p:sldId id="1325" r:id="rId108"/>
    <p:sldId id="1303" r:id="rId109"/>
    <p:sldId id="1194" r:id="rId110"/>
  </p:sldIdLst>
  <p:sldSz cx="9144000" cy="6858000" type="screen4x3"/>
  <p:notesSz cx="6858000" cy="9945688"/>
  <p:custDataLst>
    <p:tags r:id="rId1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Grundy" initials="MG" lastIdx="1" clrIdx="0">
    <p:extLst>
      <p:ext uri="{19B8F6BF-5375-455C-9EA6-DF929625EA0E}">
        <p15:presenceInfo xmlns:p15="http://schemas.microsoft.com/office/powerpoint/2012/main" userId="bcbc6a19128984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026"/>
    <a:srgbClr val="CD0001"/>
    <a:srgbClr val="00B451"/>
    <a:srgbClr val="FFFFFF"/>
    <a:srgbClr val="ED1B24"/>
    <a:srgbClr val="41C58B"/>
    <a:srgbClr val="0033CC"/>
    <a:srgbClr val="FF0808"/>
    <a:srgbClr val="66FF33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9" autoAdjust="0"/>
    <p:restoredTop sz="94717"/>
  </p:normalViewPr>
  <p:slideViewPr>
    <p:cSldViewPr>
      <p:cViewPr varScale="1">
        <p:scale>
          <a:sx n="85" d="100"/>
          <a:sy n="85" d="100"/>
        </p:scale>
        <p:origin x="18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gs" Target="tags/tag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8F182FE6-6572-44A3-B499-426D06478B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8838F072-660F-4330-9CB0-D23D69D346A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20164" name="Rectangle 4">
            <a:extLst>
              <a:ext uri="{FF2B5EF4-FFF2-40B4-BE49-F238E27FC236}">
                <a16:creationId xmlns:a16="http://schemas.microsoft.com/office/drawing/2014/main" id="{44ABF559-4DC5-4E65-8304-98813E257E6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20165" name="Rectangle 5">
            <a:extLst>
              <a:ext uri="{FF2B5EF4-FFF2-40B4-BE49-F238E27FC236}">
                <a16:creationId xmlns:a16="http://schemas.microsoft.com/office/drawing/2014/main" id="{2C1717E0-DD58-4BB2-8311-113810C6B08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fld id="{93FC4339-0607-44D0-BABE-6D525EEA4BC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248990B-A846-4010-94C0-6C6CC69EEB1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CD6DF61-3846-499C-A947-7A5AC6036A8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DDD5313-336C-45AC-B1FD-0E59042A25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1388" y="746125"/>
            <a:ext cx="497522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52C3CF58-F7A0-429E-BD36-7C7BA1BCB2F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35846" name="Rectangle 6">
            <a:extLst>
              <a:ext uri="{FF2B5EF4-FFF2-40B4-BE49-F238E27FC236}">
                <a16:creationId xmlns:a16="http://schemas.microsoft.com/office/drawing/2014/main" id="{67536FE8-63A6-42C7-9BA0-7A4BA25F1C7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 defTabSz="925513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5847" name="Rectangle 7">
            <a:extLst>
              <a:ext uri="{FF2B5EF4-FFF2-40B4-BE49-F238E27FC236}">
                <a16:creationId xmlns:a16="http://schemas.microsoft.com/office/drawing/2014/main" id="{7370F749-33EE-4CA8-B308-433E2FCDFC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28" tIns="46264" rIns="92528" bIns="46264" numCol="1" anchor="b" anchorCtr="0" compatLnSpc="1">
            <a:prstTxWarp prst="textNoShape">
              <a:avLst/>
            </a:prstTxWarp>
          </a:bodyPr>
          <a:lstStyle>
            <a:lvl1pPr algn="r" defTabSz="925513" eaLnBrk="1" hangingPunct="1">
              <a:defRPr sz="1200"/>
            </a:lvl1pPr>
          </a:lstStyle>
          <a:p>
            <a:pPr>
              <a:defRPr/>
            </a:pPr>
            <a:fld id="{54CA876C-6A67-4B32-9885-49F884792F4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8843837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100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5957950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944615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1325629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103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Four possible tie-break questions. Answers – 1. 1882   2. 40    3. 1843   4. 38,000. The nearest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191881923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104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940006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0345811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2389924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5808711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77410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A876C-6A67-4B32-9885-49F884792F43}" type="slidenum">
              <a:rPr lang="en-GB" altLang="en-US" smtClean="0"/>
              <a:pPr>
                <a:defRPr/>
              </a:pPr>
              <a:t>109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80383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87801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02699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97294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6041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17702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15947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7730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76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6283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65032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5768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73675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32098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07095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52397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63989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080649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6108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9620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29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08487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64830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246827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71570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44714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59341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67616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3510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77524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058750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623399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39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833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567279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40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35430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41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161084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42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5012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6378135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212271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937046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738658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7810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08337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88846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799853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942534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427745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681171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769285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890051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616677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02835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74254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90269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59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31350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648551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488399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910251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0948826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304123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614746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5090864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66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863441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025837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9914660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38356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64990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963241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260271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971446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194030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64861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283529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42B4-81F8-4D5A-9EBD-54C9B8B65C8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453334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77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79435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78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393953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79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46749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0325893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69783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903839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6069923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92893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194919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9924457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5747027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3257945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976798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89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72769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685796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90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128028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91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9577239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92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269283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93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3345588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94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318337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95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829556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96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1791198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97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Here is an alternative movie quiz which may be more suitable  - depending on the children that you teach - https://www.youtube.com/watch?v=Hb6jTerqf6k</a:t>
            </a:r>
          </a:p>
        </p:txBody>
      </p:sp>
    </p:spTree>
    <p:extLst>
      <p:ext uri="{BB962C8B-B14F-4D97-AF65-F5344CB8AC3E}">
        <p14:creationId xmlns:p14="http://schemas.microsoft.com/office/powerpoint/2010/main" val="3789046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98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1086350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EDAB4AA-ED95-4894-A12F-BA9E2A570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03842B4-81F8-4D5A-9EBD-54C9B8B65C86}" type="slidenum">
              <a:rPr lang="en-GB" altLang="en-US" smtClean="0"/>
              <a:pPr/>
              <a:t>99</a:t>
            </a:fld>
            <a:endParaRPr lang="en-GB" altLang="en-US" dirty="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A2F0BE8-B11B-40FF-B040-952A70FA1C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0CB6E1EA-9FE6-46CD-804B-A5415A9742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2852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84A764-8A06-4F0E-AFF6-291BEA641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D691DA-A11B-4BCE-BBDC-AD5817D6E9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545432-229F-4139-9F7A-55A96117D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56E9C-20EB-4745-BC99-AF022556DF2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7585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FB5556-019D-40D6-AEBB-558402DEE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D7D560-E200-4A74-867A-1D9606641C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099928-E432-4ABE-8D66-7D9774998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69DF6-C555-43B2-88E0-2E821CA9AF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2012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D1007A-4B53-44ED-9258-A99A39B70C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235C85-DF83-4B6B-B2A9-F1E146974D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320D24-EC87-4E28-89DF-AD1AE776E3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D5EBD-5F81-47EE-A1A1-5FC28F9579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9935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7559CA-1982-44C2-8C79-99F93F99A5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1583C-7574-496A-9DBA-46509FF5C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9A9AAE-0E00-4E36-BE79-CC39F9423B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13B29-32D5-453A-A248-295B601F79D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981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3C137A-5E1D-4262-9491-0A46D6D0D7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CCB05B-2050-491B-8DBC-C6BE8E977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5877B6-32FF-4156-8FA6-3FA39A80E1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3D3C8-AB16-44C8-BDEE-7939EC40054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851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FFB3F0-BCCD-4E76-B2BB-3DD0CDEF8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08A854-8434-4C38-A32E-CA7900533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00F51A-0F8C-4008-9BFA-AEC737C8C9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A50A-22E1-43A2-AAC0-3F24BD0FC7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44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3E4BCF-AADD-4C45-8178-5FB371AAC7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A410BB-62C2-4571-8E74-E5805A3B3D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9EA9-DF8C-43DF-9D69-3CC6FEEC8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36AED-1E85-428E-B01A-076083FBF8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992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4EC660-E9C8-4639-8CEB-E0A6ADCBB1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F921407-8833-4BE9-A4B8-ED5E7A204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656B21-714B-47A5-AEEE-FBE4AF99D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15A57-1E37-4613-80C0-7650ABA98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441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05D720-4606-40AB-9ADB-4CEC8601CD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873A60-38B0-468F-AE86-0735451FF5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F825A4-6BE4-4119-97F8-E024BDBD71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06D98-E983-424A-A527-5A5B7A8FE6B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409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990C28-F3B5-4312-B9F4-49C4088F3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C8614F-CA27-487D-9535-C97CD291FB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BBC577-B78A-4E49-A05C-78892AAD5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3A3F1-B346-4BB0-968B-8ACE0D97D83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191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E32D68-A74B-419E-BF42-0CC288DB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2854E-4496-4469-900D-9301077E68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C9EF92-A28E-454D-ABB3-2178D62B81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22F2B-0458-4FD0-AAF9-90E48CE3F4F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020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FD59CB-A25D-4A13-98AA-A03999291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2AB42B-D0F4-43C0-BA4D-349C890B4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B16092-5B51-4FD8-9594-DB7BC25E2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B9B8-2B75-4CE4-87EE-2B3D099237D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004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teacher-of-primary.co.uk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38702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0805B16-497E-4DC0-959A-640075F77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ED9E6E-99A1-4094-B550-0A658B8C3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851E9381-7EFC-4CB4-AB77-45555895C8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281B4A9A-7F3D-44F6-BE7A-7253FFDE81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966A7EA7-8BA2-451B-A29B-B4F8A337B1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26D74F6-EA74-4009-8819-C4AA2BCE6D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1830A4D-25D6-42E7-A76D-7B47712EB8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D057EF0-F453-49CD-8B2A-A43583CE4A45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52ADE1-61E7-490C-B9D3-7F714DB379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203936"/>
            <a:ext cx="9144000" cy="6450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5A3D15-25DC-4AFA-B677-ACF32676FF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9182731">
            <a:off x="603757" y="795384"/>
            <a:ext cx="1275668" cy="4989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E780E-6B5B-4D8A-8A34-595679054F3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861504">
            <a:off x="7308628" y="810666"/>
            <a:ext cx="1275668" cy="4989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5DD612-8B09-4630-AC8F-98E4E8B7B6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3510352">
            <a:off x="606414" y="5640430"/>
            <a:ext cx="1229000" cy="5178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B38BDA-AB09-4FA0-A67F-DFC109033FA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8505988">
            <a:off x="7307914" y="5587113"/>
            <a:ext cx="1275668" cy="498901"/>
          </a:xfrm>
          <a:prstGeom prst="rect">
            <a:avLst/>
          </a:prstGeom>
        </p:spPr>
      </p:pic>
      <p:pic>
        <p:nvPicPr>
          <p:cNvPr id="19" name="Picture 38">
            <a:hlinkClick r:id="rId16"/>
            <a:extLst>
              <a:ext uri="{FF2B5EF4-FFF2-40B4-BE49-F238E27FC236}">
                <a16:creationId xmlns:a16="http://schemas.microsoft.com/office/drawing/2014/main" id="{4A9042B2-8FD2-48F3-8A85-B10AEE2603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71" y="6324600"/>
            <a:ext cx="1262029" cy="402784"/>
          </a:xfrm>
          <a:prstGeom prst="rect">
            <a:avLst/>
          </a:prstGeom>
          <a:solidFill>
            <a:schemeClr val="tx1"/>
          </a:solidFill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4uJVZprhOU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rsfReqJwTE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4191000" y="1343025"/>
            <a:ext cx="4191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ln w="19050"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The 2020 Christmas Quiz</a:t>
            </a:r>
          </a:p>
          <a:p>
            <a:pPr algn="ctr">
              <a:defRPr/>
            </a:pPr>
            <a:endParaRPr lang="en-US" sz="1000" dirty="0">
              <a:ln w="19050">
                <a:solidFill>
                  <a:schemeClr val="tx1"/>
                </a:solidFill>
              </a:ln>
              <a:solidFill>
                <a:srgbClr val="00B451"/>
              </a:solidFill>
              <a:latin typeface="Century Gothic" panose="020B0502020202020204" pitchFamily="34" charset="0"/>
              <a:cs typeface="Cavolini" panose="03000502040302020204" pitchFamily="66" charset="0"/>
            </a:endParaRPr>
          </a:p>
          <a:p>
            <a:pPr algn="ctr">
              <a:defRPr/>
            </a:pPr>
            <a:r>
              <a:rPr lang="en-US" sz="4800" b="1" dirty="0">
                <a:ln w="1905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For KS2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109" y="943362"/>
            <a:ext cx="3340898" cy="50418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6.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8B12A8-6805-433A-A339-4FB228612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66" y="1624012"/>
            <a:ext cx="5619468" cy="3609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20215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DDF5B0-F3F4-4C2C-A591-33BF10F4F6AF}"/>
              </a:ext>
            </a:extLst>
          </p:cNvPr>
          <p:cNvGrpSpPr/>
          <p:nvPr/>
        </p:nvGrpSpPr>
        <p:grpSpPr>
          <a:xfrm>
            <a:off x="1314450" y="1311166"/>
            <a:ext cx="6394443" cy="4235668"/>
            <a:chOff x="1308093" y="1311166"/>
            <a:chExt cx="6394443" cy="4235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093" y="1311166"/>
              <a:ext cx="2806707" cy="42356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226639-972C-4A7D-BB3A-1D78370B0A48}"/>
                </a:ext>
              </a:extLst>
            </p:cNvPr>
            <p:cNvSpPr txBox="1"/>
            <p:nvPr/>
          </p:nvSpPr>
          <p:spPr>
            <a:xfrm>
              <a:off x="4413243" y="1905000"/>
              <a:ext cx="328929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6000" b="1" dirty="0">
                  <a:ln>
                    <a:solidFill>
                      <a:schemeClr val="tx1"/>
                    </a:solidFill>
                  </a:ln>
                  <a:solidFill>
                    <a:srgbClr val="00B451"/>
                  </a:solidFill>
                  <a:latin typeface="Century Gothic" panose="020B0502020202020204" pitchFamily="34" charset="0"/>
                </a:rPr>
                <a:t>Round 7 &amp; 8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4462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Round Seven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B45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Christmas at the Movies -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47256-285A-49BE-97D4-146CDFD0E6E5}"/>
              </a:ext>
            </a:extLst>
          </p:cNvPr>
          <p:cNvSpPr txBox="1"/>
          <p:nvPr/>
        </p:nvSpPr>
        <p:spPr>
          <a:xfrm>
            <a:off x="1600200" y="2119997"/>
            <a:ext cx="66708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How the Grinch Stole Christmas</a:t>
            </a:r>
          </a:p>
          <a:p>
            <a:pPr marL="457200" lvl="0" indent="-457200">
              <a:buAutoNum type="arabicPeriod"/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Jingle All the Way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3.  Arthur Christmas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4.  Miracle on 34th Street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5.  The Muppet Christmas Carol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6.  The Nightmare Before Christmas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7.  Scrooged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8.  Elf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9.  Home Alone</a:t>
            </a:r>
          </a:p>
          <a:p>
            <a:pPr lvl="0">
              <a:defRPr/>
            </a:pPr>
            <a:r>
              <a:rPr lang="en-GB" sz="2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10. Die Hard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708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887B60-8ED4-47DD-8641-8816FD022441}"/>
              </a:ext>
            </a:extLst>
          </p:cNvPr>
          <p:cNvSpPr/>
          <p:nvPr/>
        </p:nvSpPr>
        <p:spPr>
          <a:xfrm>
            <a:off x="0" y="0"/>
            <a:ext cx="9144000" cy="6972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BD284-9149-44D9-8929-55DEE95DA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6" y="1109662"/>
            <a:ext cx="9070563" cy="4752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D2B09D-663A-4D15-AE53-AE800B1E6BDB}"/>
              </a:ext>
            </a:extLst>
          </p:cNvPr>
          <p:cNvSpPr txBox="1"/>
          <p:nvPr/>
        </p:nvSpPr>
        <p:spPr>
          <a:xfrm>
            <a:off x="558082" y="170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Spot the 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0C7A0-C6C9-499B-9DF6-82379A6A73DB}"/>
              </a:ext>
            </a:extLst>
          </p:cNvPr>
          <p:cNvSpPr txBox="1"/>
          <p:nvPr/>
        </p:nvSpPr>
        <p:spPr>
          <a:xfrm>
            <a:off x="544455" y="6032747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632579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8D223E-3902-4984-91B9-8A527E5AC10C}"/>
              </a:ext>
            </a:extLst>
          </p:cNvPr>
          <p:cNvSpPr txBox="1"/>
          <p:nvPr/>
        </p:nvSpPr>
        <p:spPr>
          <a:xfrm>
            <a:off x="1143000" y="1636216"/>
            <a:ext cx="587692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GB" sz="2200" b="1" dirty="0">
                <a:latin typeface="Century Gothic" panose="020B0502020202020204" pitchFamily="34" charset="0"/>
              </a:rPr>
              <a:t>To the nearest year, when were Christmas Lights first invented?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sz="2200" b="1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200" b="1" dirty="0">
                <a:latin typeface="Century Gothic" panose="020B0502020202020204" pitchFamily="34" charset="0"/>
              </a:rPr>
              <a:t>On the original Band Aid single ‘Do They Know It's Christmas?’, how many people were in the original line-up?	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sz="2200" b="1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200" b="1" dirty="0">
                <a:latin typeface="Century Gothic" panose="020B0502020202020204" pitchFamily="34" charset="0"/>
              </a:rPr>
              <a:t>In what year was the first Christmas card produced?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GB" sz="2200" b="1" dirty="0">
              <a:latin typeface="Century Gothic" panose="020B0502020202020204" pitchFamily="34" charset="0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GB" sz="2200" b="1" dirty="0">
                <a:latin typeface="Century Gothic" panose="020B0502020202020204" pitchFamily="34" charset="0"/>
              </a:rPr>
              <a:t>How many words are there in the novel ‘A Christmas Carol’ by Charles Dickens?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8117F0-9E51-4859-9E6A-AF4A56C5D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667000"/>
            <a:ext cx="1798870" cy="2714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4D61D-B2D7-4809-94CA-ED3850760E66}"/>
              </a:ext>
            </a:extLst>
          </p:cNvPr>
          <p:cNvSpPr txBox="1"/>
          <p:nvPr/>
        </p:nvSpPr>
        <p:spPr>
          <a:xfrm>
            <a:off x="544455" y="838200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Tie Breaker Questions</a:t>
            </a:r>
          </a:p>
        </p:txBody>
      </p:sp>
    </p:spTree>
    <p:extLst>
      <p:ext uri="{BB962C8B-B14F-4D97-AF65-F5344CB8AC3E}">
        <p14:creationId xmlns:p14="http://schemas.microsoft.com/office/powerpoint/2010/main" val="22920458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C1EC7D-5D0A-4A06-AD79-D1D310844E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76CB0-395F-4CB2-9515-0F83A2AD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" y="261021"/>
            <a:ext cx="9016765" cy="6335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F51-C563-4AA6-AFDC-9F9D1FAC4414}"/>
              </a:ext>
            </a:extLst>
          </p:cNvPr>
          <p:cNvSpPr txBox="1"/>
          <p:nvPr/>
        </p:nvSpPr>
        <p:spPr>
          <a:xfrm>
            <a:off x="1004030" y="543913"/>
            <a:ext cx="3279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031407" y="610403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22409" y="6022266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533302" y="5969611"/>
            <a:ext cx="702329" cy="3286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7C5E4E-70AB-4BD4-9068-21A24DB204B5}"/>
              </a:ext>
            </a:extLst>
          </p:cNvPr>
          <p:cNvGrpSpPr/>
          <p:nvPr/>
        </p:nvGrpSpPr>
        <p:grpSpPr>
          <a:xfrm>
            <a:off x="1004030" y="1063966"/>
            <a:ext cx="7188841" cy="5069990"/>
            <a:chOff x="1025834" y="1035241"/>
            <a:chExt cx="7188841" cy="50699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8EAD2-1936-4E86-9767-07176DFE467C}"/>
                </a:ext>
              </a:extLst>
            </p:cNvPr>
            <p:cNvSpPr txBox="1"/>
            <p:nvPr/>
          </p:nvSpPr>
          <p:spPr>
            <a:xfrm>
              <a:off x="5122947" y="1035241"/>
              <a:ext cx="3091728" cy="500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B129C-6B6F-42AB-9B58-FA6DB3C9C245}"/>
                </a:ext>
              </a:extLst>
            </p:cNvPr>
            <p:cNvSpPr txBox="1"/>
            <p:nvPr/>
          </p:nvSpPr>
          <p:spPr>
            <a:xfrm>
              <a:off x="1025834" y="1226844"/>
              <a:ext cx="3279623" cy="4878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9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endParaRPr lang="en-GB" sz="9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D91CD4-B7BE-4234-8817-C21B7B9E40BF}"/>
              </a:ext>
            </a:extLst>
          </p:cNvPr>
          <p:cNvSpPr txBox="1"/>
          <p:nvPr/>
        </p:nvSpPr>
        <p:spPr>
          <a:xfrm>
            <a:off x="5101144" y="543914"/>
            <a:ext cx="3091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3D351-78E7-4B67-8CBB-46A5B0CE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1">
            <a:off x="484626" y="610402"/>
            <a:ext cx="702329" cy="328690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60247CF3-0585-4519-9598-DA4339DF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40ECA2-256A-4DCA-8FD6-1840B210F13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</p:spTree>
    <p:extLst>
      <p:ext uri="{BB962C8B-B14F-4D97-AF65-F5344CB8AC3E}">
        <p14:creationId xmlns:p14="http://schemas.microsoft.com/office/powerpoint/2010/main" val="320480411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C1EC7D-5D0A-4A06-AD79-D1D310844E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76CB0-395F-4CB2-9515-0F83A2AD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" y="261021"/>
            <a:ext cx="9016765" cy="6335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F51-C563-4AA6-AFDC-9F9D1FAC4414}"/>
              </a:ext>
            </a:extLst>
          </p:cNvPr>
          <p:cNvSpPr txBox="1"/>
          <p:nvPr/>
        </p:nvSpPr>
        <p:spPr>
          <a:xfrm>
            <a:off x="806572" y="543913"/>
            <a:ext cx="4375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031407" y="610403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22409" y="6022266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533302" y="5969611"/>
            <a:ext cx="702329" cy="3286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7C5E4E-70AB-4BD4-9068-21A24DB204B5}"/>
              </a:ext>
            </a:extLst>
          </p:cNvPr>
          <p:cNvGrpSpPr/>
          <p:nvPr/>
        </p:nvGrpSpPr>
        <p:grpSpPr>
          <a:xfrm>
            <a:off x="806572" y="1005578"/>
            <a:ext cx="7583757" cy="5044266"/>
            <a:chOff x="948773" y="1002910"/>
            <a:chExt cx="7583757" cy="50442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8EAD2-1936-4E86-9767-07176DFE467C}"/>
                </a:ext>
              </a:extLst>
            </p:cNvPr>
            <p:cNvSpPr txBox="1"/>
            <p:nvPr/>
          </p:nvSpPr>
          <p:spPr>
            <a:xfrm>
              <a:off x="5440802" y="1045679"/>
              <a:ext cx="3091728" cy="500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B129C-6B6F-42AB-9B58-FA6DB3C9C245}"/>
                </a:ext>
              </a:extLst>
            </p:cNvPr>
            <p:cNvSpPr txBox="1"/>
            <p:nvPr/>
          </p:nvSpPr>
          <p:spPr>
            <a:xfrm>
              <a:off x="948773" y="1002910"/>
              <a:ext cx="4375616" cy="500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D91CD4-B7BE-4234-8817-C21B7B9E40BF}"/>
              </a:ext>
            </a:extLst>
          </p:cNvPr>
          <p:cNvSpPr txBox="1"/>
          <p:nvPr/>
        </p:nvSpPr>
        <p:spPr>
          <a:xfrm>
            <a:off x="5182187" y="543914"/>
            <a:ext cx="3208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3D351-78E7-4B67-8CBB-46A5B0CE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1">
            <a:off x="484626" y="610402"/>
            <a:ext cx="702329" cy="328690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DE85D4C2-CF86-49B3-9A87-B79C536B5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F7ABB6B-7A6B-4A2F-A508-105756AEB27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</p:spTree>
    <p:extLst>
      <p:ext uri="{BB962C8B-B14F-4D97-AF65-F5344CB8AC3E}">
        <p14:creationId xmlns:p14="http://schemas.microsoft.com/office/powerpoint/2010/main" val="193898618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C1EC7D-5D0A-4A06-AD79-D1D310844E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76CB0-395F-4CB2-9515-0F83A2AD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" y="261021"/>
            <a:ext cx="9016765" cy="6335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F51-C563-4AA6-AFDC-9F9D1FAC4414}"/>
              </a:ext>
            </a:extLst>
          </p:cNvPr>
          <p:cNvSpPr txBox="1"/>
          <p:nvPr/>
        </p:nvSpPr>
        <p:spPr>
          <a:xfrm>
            <a:off x="0" y="449975"/>
            <a:ext cx="910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031407" y="610403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22409" y="6022266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533302" y="5969611"/>
            <a:ext cx="702329" cy="3286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D3D351-78E7-4B67-8CBB-46A5B0CE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1">
            <a:off x="484626" y="610402"/>
            <a:ext cx="702329" cy="3286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9D71D2-1E8F-4FCF-A210-79E2D802CDED}"/>
              </a:ext>
            </a:extLst>
          </p:cNvPr>
          <p:cNvSpPr txBox="1"/>
          <p:nvPr/>
        </p:nvSpPr>
        <p:spPr>
          <a:xfrm>
            <a:off x="1632708" y="770756"/>
            <a:ext cx="5840483" cy="550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7818F9A-FA53-403D-8957-7AF2BCC00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7B8B296-0C12-4B8D-8F79-D8ED8E219EC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</p:spTree>
    <p:extLst>
      <p:ext uri="{BB962C8B-B14F-4D97-AF65-F5344CB8AC3E}">
        <p14:creationId xmlns:p14="http://schemas.microsoft.com/office/powerpoint/2010/main" val="378978158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C1EC7D-5D0A-4A06-AD79-D1D310844E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76CB0-395F-4CB2-9515-0F83A2AD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" y="261021"/>
            <a:ext cx="9016765" cy="6335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F51-C563-4AA6-AFDC-9F9D1FAC4414}"/>
              </a:ext>
            </a:extLst>
          </p:cNvPr>
          <p:cNvSpPr txBox="1"/>
          <p:nvPr/>
        </p:nvSpPr>
        <p:spPr>
          <a:xfrm>
            <a:off x="0" y="449975"/>
            <a:ext cx="9105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031407" y="610403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22409" y="6022266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533302" y="5969611"/>
            <a:ext cx="702329" cy="3286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D3D351-78E7-4B67-8CBB-46A5B0CE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1">
            <a:off x="484626" y="610402"/>
            <a:ext cx="702329" cy="3286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9D71D2-1E8F-4FCF-A210-79E2D802CDED}"/>
              </a:ext>
            </a:extLst>
          </p:cNvPr>
          <p:cNvSpPr txBox="1"/>
          <p:nvPr/>
        </p:nvSpPr>
        <p:spPr>
          <a:xfrm>
            <a:off x="1632708" y="902222"/>
            <a:ext cx="5840483" cy="5505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 startAt="12"/>
              <a:defRPr/>
            </a:pPr>
            <a:r>
              <a:rPr lang="en-GB" sz="1300" dirty="0">
                <a:latin typeface="Century Gothic" panose="020B0502020202020204" pitchFamily="34" charset="0"/>
              </a:rPr>
              <a:t>______________________________________________________________</a:t>
            </a:r>
          </a:p>
          <a:p>
            <a:pPr>
              <a:lnSpc>
                <a:spcPct val="250000"/>
              </a:lnSpc>
              <a:defRPr/>
            </a:pPr>
            <a:endParaRPr lang="en-GB" sz="1300" dirty="0">
              <a:latin typeface="Century Gothic" panose="020B0502020202020204" pitchFamily="34" charset="0"/>
            </a:endParaRP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7818F9A-FA53-403D-8957-7AF2BCC00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E7B8B296-0C12-4B8D-8F79-D8ED8E219EC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</p:spTree>
    <p:extLst>
      <p:ext uri="{BB962C8B-B14F-4D97-AF65-F5344CB8AC3E}">
        <p14:creationId xmlns:p14="http://schemas.microsoft.com/office/powerpoint/2010/main" val="41284769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C1EC7D-5D0A-4A06-AD79-D1D310844E8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pattFill prst="pct90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76CB0-395F-4CB2-9515-0F83A2AD2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35" y="261021"/>
            <a:ext cx="9016765" cy="6335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00FF51-C563-4AA6-AFDC-9F9D1FAC4414}"/>
              </a:ext>
            </a:extLst>
          </p:cNvPr>
          <p:cNvSpPr txBox="1"/>
          <p:nvPr/>
        </p:nvSpPr>
        <p:spPr>
          <a:xfrm>
            <a:off x="919910" y="629249"/>
            <a:ext cx="3503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031407" y="610403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22409" y="6022266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533302" y="5969611"/>
            <a:ext cx="702329" cy="3286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7C5E4E-70AB-4BD4-9068-21A24DB204B5}"/>
              </a:ext>
            </a:extLst>
          </p:cNvPr>
          <p:cNvGrpSpPr/>
          <p:nvPr/>
        </p:nvGrpSpPr>
        <p:grpSpPr>
          <a:xfrm>
            <a:off x="990600" y="1321181"/>
            <a:ext cx="7286391" cy="4296798"/>
            <a:chOff x="1115575" y="1292363"/>
            <a:chExt cx="7286391" cy="429679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8EAD2-1936-4E86-9767-07176DFE467C}"/>
                </a:ext>
              </a:extLst>
            </p:cNvPr>
            <p:cNvSpPr txBox="1"/>
            <p:nvPr/>
          </p:nvSpPr>
          <p:spPr>
            <a:xfrm>
              <a:off x="1115575" y="1292363"/>
              <a:ext cx="3069460" cy="4004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300" b="1" dirty="0">
                  <a:latin typeface="Century Gothic" panose="020B0502020202020204" pitchFamily="34" charset="0"/>
                </a:rPr>
                <a:t>_____________________________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5B129C-6B6F-42AB-9B58-FA6DB3C9C245}"/>
                </a:ext>
              </a:extLst>
            </p:cNvPr>
            <p:cNvSpPr txBox="1"/>
            <p:nvPr/>
          </p:nvSpPr>
          <p:spPr>
            <a:xfrm>
              <a:off x="4548561" y="1339984"/>
              <a:ext cx="3853405" cy="42491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  <a:p>
              <a:pPr marL="457200" indent="-457200">
                <a:lnSpc>
                  <a:spcPct val="250000"/>
                </a:lnSpc>
                <a:buFont typeface="+mj-lt"/>
                <a:buAutoNum type="arabicPeriod"/>
                <a:defRPr/>
              </a:pPr>
              <a:r>
                <a:rPr lang="en-GB" sz="1100" b="1" dirty="0">
                  <a:latin typeface="Century Gothic" panose="020B0502020202020204" pitchFamily="34" charset="0"/>
                </a:rPr>
                <a:t>_____________________________________________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4D91CD4-B7BE-4234-8817-C21B7B9E40BF}"/>
              </a:ext>
            </a:extLst>
          </p:cNvPr>
          <p:cNvSpPr txBox="1"/>
          <p:nvPr/>
        </p:nvSpPr>
        <p:spPr>
          <a:xfrm>
            <a:off x="4571999" y="629249"/>
            <a:ext cx="3853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n w="19050">
                  <a:noFill/>
                </a:ln>
                <a:latin typeface="Century Gothic" panose="020B0502020202020204" pitchFamily="34" charset="0"/>
              </a:rPr>
              <a:t>Round 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3D351-78E7-4B67-8CBB-46A5B0CED8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60651">
            <a:off x="484626" y="610402"/>
            <a:ext cx="702329" cy="328690"/>
          </a:xfrm>
          <a:prstGeom prst="rect">
            <a:avLst/>
          </a:prstGeom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60247CF3-0585-4519-9598-DA4339DF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914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dirty="0">
                <a:latin typeface="Arial Narrow" panose="020B060602020203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D440ECA2-256A-4DCA-8FD6-1840B210F13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3999" cy="279132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Teacher-of-Primary.com</a:t>
            </a:r>
          </a:p>
        </p:txBody>
      </p:sp>
    </p:spTree>
    <p:extLst>
      <p:ext uri="{BB962C8B-B14F-4D97-AF65-F5344CB8AC3E}">
        <p14:creationId xmlns:p14="http://schemas.microsoft.com/office/powerpoint/2010/main" val="183024430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3A9E2-67B7-4EA1-9FE5-18215E35D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 r="166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F32DD1-FB7E-4DFC-8108-CADEFA714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86"/>
            <a:ext cx="9144000" cy="6811789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1EBB4FE0-92F7-4CEF-A856-9645AC5FF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415"/>
            <a:ext cx="3352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 dirty="0">
                <a:latin typeface="Arial Nova" panose="020B0604020202020204" pitchFamily="34" charset="0"/>
                <a:cs typeface="Arial" panose="020B0604020202020204" pitchFamily="34" charset="0"/>
              </a:rPr>
              <a:t>Copyright 2020 Online Teaching Resources Ltd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3F15CBD-B422-4871-AA29-76F27389BAA7}"/>
              </a:ext>
            </a:extLst>
          </p:cNvPr>
          <p:cNvSpPr txBox="1">
            <a:spLocks noChangeArrowheads="1"/>
          </p:cNvSpPr>
          <p:nvPr/>
        </p:nvSpPr>
        <p:spPr>
          <a:xfrm>
            <a:off x="7391400" y="3261"/>
            <a:ext cx="1752600" cy="228601"/>
          </a:xfrm>
          <a:prstGeom prst="rect">
            <a:avLst/>
          </a:prstGeom>
          <a:noFill/>
          <a:ln w="19050">
            <a:noFill/>
          </a:ln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empus Sans ITC" panose="04020404030D07020202" pitchFamily="82" charset="0"/>
              </a:rPr>
              <a:t>Teacher-of-Primary.com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475F16-DE14-441A-961B-EAE9C501F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8347">
            <a:off x="349536" y="406428"/>
            <a:ext cx="702329" cy="3286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2A7153-ADA6-4218-90F9-481CFD021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2198">
            <a:off x="8252080" y="560288"/>
            <a:ext cx="702329" cy="328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E6E340-EBB3-46B9-AC67-005DDF30A0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0796">
            <a:off x="8078193" y="6149028"/>
            <a:ext cx="702329" cy="3286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24FA96-FFB0-48C5-AA11-FD8889255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5608">
            <a:off x="138910" y="5987999"/>
            <a:ext cx="702329" cy="328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D91CD4-B7BE-4234-8817-C21B7B9E40BF}"/>
              </a:ext>
            </a:extLst>
          </p:cNvPr>
          <p:cNvSpPr txBox="1"/>
          <p:nvPr/>
        </p:nvSpPr>
        <p:spPr>
          <a:xfrm>
            <a:off x="0" y="354196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dirty="0">
                <a:ln w="19050">
                  <a:noFill/>
                </a:ln>
                <a:latin typeface="Showcard Gothic" panose="04020904020102020604" pitchFamily="82" charset="0"/>
              </a:rPr>
              <a:t>Round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CF19B8-6F37-44A9-9BBC-9897CE0C1120}"/>
              </a:ext>
            </a:extLst>
          </p:cNvPr>
          <p:cNvSpPr/>
          <p:nvPr/>
        </p:nvSpPr>
        <p:spPr>
          <a:xfrm>
            <a:off x="0" y="20286"/>
            <a:ext cx="9144000" cy="685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E4857-D0C8-452B-8EC6-73E6D989C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24" y="1162502"/>
            <a:ext cx="8789256" cy="453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8F289-DDFC-4B64-AE80-613AE8BD7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r="20000"/>
          <a:stretch/>
        </p:blipFill>
        <p:spPr>
          <a:xfrm>
            <a:off x="2971800" y="1363328"/>
            <a:ext cx="3200400" cy="41313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921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527716-75C3-4098-A022-F06458BED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09" y="1368326"/>
            <a:ext cx="4172982" cy="41213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4451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9.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16964F-1AD8-4EBE-B3ED-D16FC908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246" y="1709166"/>
            <a:ext cx="5141507" cy="34396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66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6858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62989E-1A4D-467A-AE71-6A619EA91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6" r="17815"/>
          <a:stretch/>
        </p:blipFill>
        <p:spPr>
          <a:xfrm>
            <a:off x="2324099" y="1838325"/>
            <a:ext cx="4495801" cy="3181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9388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6858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11.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1C042-0045-4C5E-8175-C9034471D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31" r="8599"/>
          <a:stretch/>
        </p:blipFill>
        <p:spPr>
          <a:xfrm>
            <a:off x="2705100" y="1068324"/>
            <a:ext cx="3733800" cy="4721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2954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6858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1CE285-3A4F-4817-AFFC-1C24C410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r="28333"/>
          <a:stretch/>
        </p:blipFill>
        <p:spPr>
          <a:xfrm>
            <a:off x="2919448" y="1080790"/>
            <a:ext cx="3305104" cy="4552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0525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73803E-B846-4BAD-859D-E59D4A1116AC}"/>
              </a:ext>
            </a:extLst>
          </p:cNvPr>
          <p:cNvSpPr txBox="1"/>
          <p:nvPr/>
        </p:nvSpPr>
        <p:spPr>
          <a:xfrm>
            <a:off x="484375" y="2895600"/>
            <a:ext cx="220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C74969-1ED1-42CE-9D1D-833DD1AA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75" y="1981200"/>
            <a:ext cx="4933950" cy="29603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579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Two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590675" y="2438400"/>
            <a:ext cx="6267450" cy="3500552"/>
            <a:chOff x="1295400" y="2362200"/>
            <a:chExt cx="6267450" cy="3500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4124325" y="2382982"/>
              <a:ext cx="3438525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4400" b="1" dirty="0">
                  <a:latin typeface="Century Gothic" panose="020B0502020202020204" pitchFamily="34" charset="0"/>
                </a:rPr>
                <a:t>Ten Christmas themed questions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2362200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277580"/>
            <a:ext cx="8055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Christmas Crackers</a:t>
            </a:r>
          </a:p>
        </p:txBody>
      </p:sp>
    </p:spTree>
    <p:extLst>
      <p:ext uri="{BB962C8B-B14F-4D97-AF65-F5344CB8AC3E}">
        <p14:creationId xmlns:p14="http://schemas.microsoft.com/office/powerpoint/2010/main" val="2372240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935043" cy="2721114"/>
            <a:chOff x="3505200" y="1469886"/>
            <a:chExt cx="4935043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505200" y="1850886"/>
              <a:ext cx="4935043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the film The Snowman, what colour is the Snowman’s </a:t>
              </a:r>
            </a:p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scarf?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C27FBD5-F655-47E0-A092-813003AF75E7}"/>
              </a:ext>
            </a:extLst>
          </p:cNvPr>
          <p:cNvSpPr txBox="1"/>
          <p:nvPr/>
        </p:nvSpPr>
        <p:spPr>
          <a:xfrm>
            <a:off x="2104478" y="5661540"/>
            <a:ext cx="493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entury Gothic" panose="020B0502020202020204" pitchFamily="34" charset="0"/>
              </a:rPr>
              <a:t>(If no group is correct, the closest get the point)</a:t>
            </a:r>
          </a:p>
        </p:txBody>
      </p:sp>
    </p:spTree>
    <p:extLst>
      <p:ext uri="{BB962C8B-B14F-4D97-AF65-F5344CB8AC3E}">
        <p14:creationId xmlns:p14="http://schemas.microsoft.com/office/powerpoint/2010/main" val="1276898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9144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The 2020 Christmas Quiz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DA22-668D-4069-B25E-F641DAA9279D}"/>
              </a:ext>
            </a:extLst>
          </p:cNvPr>
          <p:cNvSpPr txBox="1"/>
          <p:nvPr/>
        </p:nvSpPr>
        <p:spPr>
          <a:xfrm>
            <a:off x="1543050" y="1615797"/>
            <a:ext cx="708660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Welcome to The 2020 Christmas Quiz. The quiz is made up of eight rounds:</a:t>
            </a:r>
          </a:p>
          <a:p>
            <a:pPr>
              <a:defRPr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Secret Santa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Christmas Crackers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That Was the Year That Was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Advent Anagrams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Christmas Songs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Christmas Close Up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Christmas at the Movies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Festive Spot the Difference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743200"/>
            <a:ext cx="191873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Two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95178" y="1902065"/>
              <a:ext cx="4096843" cy="2181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On which day of the week is Christmas Day this year?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28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Three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638550" y="1972191"/>
              <a:ext cx="4610100" cy="1716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Dr Seuss's The Grinch attempts to steal Christmas from which unsuspecting town?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756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Four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676400"/>
            <a:ext cx="5181600" cy="3276600"/>
            <a:chOff x="3621495" y="146988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46988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307011" y="2035573"/>
              <a:ext cx="3701028" cy="14837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are the names of the two children in the film Christmas Chronicles?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219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5075" y="2261398"/>
              <a:ext cx="4684900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How old is Kevin McCallister in Home Alone?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231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Six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5075" y="1974095"/>
              <a:ext cx="4684900" cy="2414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the movie Elf, what's the first rule in the Code of The Elves?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9745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Seven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053936" y="2261398"/>
              <a:ext cx="4207178" cy="2051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7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Harry Potter and the Philosopher's Stone, what do the Dursleys give Harry for Christmas?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7824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Eight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95178" y="1841270"/>
              <a:ext cx="4096843" cy="1978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Which character declares "God bless Us, Every One!” at the end of Charles Dickens' A Christmas Carol?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350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Nine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038053" y="1830035"/>
              <a:ext cx="3811093" cy="2123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animated film depicts a train that takes children to the North Pole on Christmas Eve?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16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4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8131" y="1758005"/>
              <a:ext cx="4150937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Stollen is the traditional Christmas fruit cake of which country?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4418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DDF5B0-F3F4-4C2C-A591-33BF10F4F6AF}"/>
              </a:ext>
            </a:extLst>
          </p:cNvPr>
          <p:cNvGrpSpPr/>
          <p:nvPr/>
        </p:nvGrpSpPr>
        <p:grpSpPr>
          <a:xfrm>
            <a:off x="1314450" y="1311166"/>
            <a:ext cx="6515100" cy="4235668"/>
            <a:chOff x="1308093" y="1311166"/>
            <a:chExt cx="6515100" cy="4235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093" y="1311166"/>
              <a:ext cx="2806707" cy="42356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226639-972C-4A7D-BB3A-1D78370B0A48}"/>
                </a:ext>
              </a:extLst>
            </p:cNvPr>
            <p:cNvSpPr txBox="1"/>
            <p:nvPr/>
          </p:nvSpPr>
          <p:spPr>
            <a:xfrm>
              <a:off x="4533900" y="1536174"/>
              <a:ext cx="3289293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6000" b="1" dirty="0">
                  <a:ln>
                    <a:solidFill>
                      <a:schemeClr val="tx1"/>
                    </a:solidFill>
                  </a:ln>
                  <a:solidFill>
                    <a:srgbClr val="00B451"/>
                  </a:solidFill>
                  <a:latin typeface="Century Gothic" panose="020B0502020202020204" pitchFamily="34" charset="0"/>
                </a:rPr>
                <a:t>Round 1 and Round 2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9066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Rules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3DA22-668D-4069-B25E-F641DAA9279D}"/>
              </a:ext>
            </a:extLst>
          </p:cNvPr>
          <p:cNvSpPr txBox="1"/>
          <p:nvPr/>
        </p:nvSpPr>
        <p:spPr>
          <a:xfrm>
            <a:off x="990600" y="2115819"/>
            <a:ext cx="59382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Teams will be made up of four.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Each team must have a name linked to the Christmas theme. Bonus points will be awarded for the best team names.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Bonus points will also be awarded for teams who communicate maturely and work together quietly.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Teams will have points deducted if they are too noisy or bad sports.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If, by the end of the quiz, teams are one the same points, there will be a tie break to decide the winner.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286000"/>
            <a:ext cx="1918730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44455" y="1530434"/>
            <a:ext cx="8055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300" b="1" dirty="0">
                <a:latin typeface="Century Gothic" panose="020B0502020202020204" pitchFamily="34" charset="0"/>
              </a:rPr>
              <a:t>Before we begin, we’re going to outline the rules.</a:t>
            </a:r>
          </a:p>
        </p:txBody>
      </p:sp>
    </p:spTree>
    <p:extLst>
      <p:ext uri="{BB962C8B-B14F-4D97-AF65-F5344CB8AC3E}">
        <p14:creationId xmlns:p14="http://schemas.microsoft.com/office/powerpoint/2010/main" val="3341776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9A7C7-DDBF-47C0-9456-30B0D0EDDE3C}"/>
              </a:ext>
            </a:extLst>
          </p:cNvPr>
          <p:cNvSpPr txBox="1"/>
          <p:nvPr/>
        </p:nvSpPr>
        <p:spPr>
          <a:xfrm>
            <a:off x="5029200" y="2209800"/>
            <a:ext cx="34543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Lionel Messi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3C93CB-5321-4789-9818-159580899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321588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9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2EEFE-6F9B-4593-AA9A-F91C2CA3DABB}"/>
              </a:ext>
            </a:extLst>
          </p:cNvPr>
          <p:cNvSpPr txBox="1"/>
          <p:nvPr/>
        </p:nvSpPr>
        <p:spPr>
          <a:xfrm>
            <a:off x="4648200" y="2872509"/>
            <a:ext cx="4394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800" b="1" dirty="0" err="1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Stormzy</a:t>
            </a:r>
            <a:endParaRPr lang="en-GB" sz="4800" b="1" dirty="0">
              <a:ln>
                <a:solidFill>
                  <a:schemeClr val="tx1"/>
                </a:solidFill>
              </a:ln>
              <a:solidFill>
                <a:srgbClr val="00B45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1EFEE-0DA2-4EF6-BF87-77C3306A8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447800"/>
            <a:ext cx="3304810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23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10F6B-5A97-4F15-855D-DB449132C939}"/>
              </a:ext>
            </a:extLst>
          </p:cNvPr>
          <p:cNvSpPr txBox="1"/>
          <p:nvPr/>
        </p:nvSpPr>
        <p:spPr>
          <a:xfrm>
            <a:off x="1295400" y="4743907"/>
            <a:ext cx="6705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Donald Trump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685706-9086-4ACD-AEC6-98782864CA06}"/>
              </a:ext>
            </a:extLst>
          </p:cNvPr>
          <p:cNvGrpSpPr/>
          <p:nvPr/>
        </p:nvGrpSpPr>
        <p:grpSpPr>
          <a:xfrm>
            <a:off x="2264568" y="1676400"/>
            <a:ext cx="4767263" cy="2862263"/>
            <a:chOff x="2014537" y="1709737"/>
            <a:chExt cx="5114925" cy="34385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8D379C-0628-48D9-B90F-CF5FF836B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4537" y="1709737"/>
              <a:ext cx="5114925" cy="3438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D062A6D-8891-41E7-941B-94FB0134D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98" t="16483" b="66499"/>
            <a:stretch/>
          </p:blipFill>
          <p:spPr>
            <a:xfrm>
              <a:off x="5748337" y="1709737"/>
              <a:ext cx="1381125" cy="585194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690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72D3F-5058-44DF-B8A4-9AFA80A7B083}"/>
              </a:ext>
            </a:extLst>
          </p:cNvPr>
          <p:cNvSpPr txBox="1"/>
          <p:nvPr/>
        </p:nvSpPr>
        <p:spPr>
          <a:xfrm>
            <a:off x="5075045" y="2387769"/>
            <a:ext cx="3383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Taylor Swift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BB79F-D80A-4CC0-B6BF-98B6973C9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00"/>
          <a:stretch/>
        </p:blipFill>
        <p:spPr>
          <a:xfrm>
            <a:off x="1981200" y="1438275"/>
            <a:ext cx="3295650" cy="3981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18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0FFB7-2852-440C-BA8F-7A395D28BF5F}"/>
              </a:ext>
            </a:extLst>
          </p:cNvPr>
          <p:cNvSpPr txBox="1"/>
          <p:nvPr/>
        </p:nvSpPr>
        <p:spPr>
          <a:xfrm>
            <a:off x="1894031" y="4736252"/>
            <a:ext cx="5562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Boris Johnson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0A4CF-A6AE-43B3-B3DC-B8539763E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431" y="1143000"/>
            <a:ext cx="5257800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93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6835D2-131C-45FB-85A8-28863A792D4B}"/>
              </a:ext>
            </a:extLst>
          </p:cNvPr>
          <p:cNvSpPr txBox="1"/>
          <p:nvPr/>
        </p:nvSpPr>
        <p:spPr>
          <a:xfrm>
            <a:off x="1438134" y="4876800"/>
            <a:ext cx="640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Prince Harry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FDDED-9F2E-4023-9DB2-E1E58E2A2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43000"/>
            <a:ext cx="5619468" cy="36099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04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DBEB5-E3FC-4499-B2CC-5E09950FA389}"/>
              </a:ext>
            </a:extLst>
          </p:cNvPr>
          <p:cNvSpPr txBox="1"/>
          <p:nvPr/>
        </p:nvSpPr>
        <p:spPr>
          <a:xfrm>
            <a:off x="5137875" y="2387769"/>
            <a:ext cx="34543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Ariana Grande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63C1D0-B0F7-4A44-99DF-8BE1CBC66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33" r="20000"/>
          <a:stretch/>
        </p:blipFill>
        <p:spPr>
          <a:xfrm>
            <a:off x="1937475" y="1447800"/>
            <a:ext cx="3200400" cy="41313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37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403D4-ED6D-4859-A488-3A244B6E90B0}"/>
              </a:ext>
            </a:extLst>
          </p:cNvPr>
          <p:cNvSpPr txBox="1"/>
          <p:nvPr/>
        </p:nvSpPr>
        <p:spPr>
          <a:xfrm>
            <a:off x="5562600" y="2387769"/>
            <a:ext cx="2895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Jackie Chan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B2BDB-CAFA-4468-98CE-9C96850F3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422" y="1600199"/>
            <a:ext cx="3765377" cy="4073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30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7EFBF8-07AD-4E95-B862-039CE21A7049}"/>
              </a:ext>
            </a:extLst>
          </p:cNvPr>
          <p:cNvSpPr txBox="1"/>
          <p:nvPr/>
        </p:nvSpPr>
        <p:spPr>
          <a:xfrm>
            <a:off x="1799957" y="4876800"/>
            <a:ext cx="55440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John Boyega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CEAB6-CB81-43D8-9266-F03B4D40C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246" y="1175766"/>
            <a:ext cx="5141507" cy="34396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314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34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E76608-0B34-4E06-B2CA-CF6A631658DF}"/>
              </a:ext>
            </a:extLst>
          </p:cNvPr>
          <p:cNvSpPr txBox="1"/>
          <p:nvPr/>
        </p:nvSpPr>
        <p:spPr>
          <a:xfrm>
            <a:off x="1543050" y="4925868"/>
            <a:ext cx="6286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Phillip Schofield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AD66FF-98D5-412B-87D7-04850B8D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802" y="1524000"/>
            <a:ext cx="4572396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One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590675" y="2286000"/>
            <a:ext cx="5962650" cy="3652952"/>
            <a:chOff x="1295400" y="2209800"/>
            <a:chExt cx="5962650" cy="36529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4057650" y="2209800"/>
              <a:ext cx="3200400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4400" b="1" dirty="0">
                  <a:latin typeface="Century Gothic" panose="020B0502020202020204" pitchFamily="34" charset="0"/>
                </a:rPr>
                <a:t>Can you identify the celebrity dressed as Santa?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2362200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277580"/>
            <a:ext cx="8055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Secret Santa</a:t>
            </a:r>
          </a:p>
        </p:txBody>
      </p:sp>
    </p:spTree>
    <p:extLst>
      <p:ext uri="{BB962C8B-B14F-4D97-AF65-F5344CB8AC3E}">
        <p14:creationId xmlns:p14="http://schemas.microsoft.com/office/powerpoint/2010/main" val="2726097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6858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E2BD9-4C05-4B56-B5A9-DE9789E81B23}"/>
              </a:ext>
            </a:extLst>
          </p:cNvPr>
          <p:cNvSpPr txBox="1"/>
          <p:nvPr/>
        </p:nvSpPr>
        <p:spPr>
          <a:xfrm>
            <a:off x="5486400" y="2195798"/>
            <a:ext cx="297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The Grinch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281361-4EFF-4192-A810-9E550DA1D542}"/>
              </a:ext>
            </a:extLst>
          </p:cNvPr>
          <p:cNvSpPr txBox="1"/>
          <p:nvPr/>
        </p:nvSpPr>
        <p:spPr>
          <a:xfrm>
            <a:off x="2104478" y="5562600"/>
            <a:ext cx="4935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(Bonus point for Jim Carrey)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8BA02-0892-4308-9919-02C773FB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31" r="8599"/>
          <a:stretch/>
        </p:blipFill>
        <p:spPr>
          <a:xfrm>
            <a:off x="1980616" y="1066800"/>
            <a:ext cx="3430167" cy="43374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728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685800" y="2895600"/>
            <a:ext cx="1219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EC8CB-186E-4A7A-9B0F-365F026E49FE}"/>
              </a:ext>
            </a:extLst>
          </p:cNvPr>
          <p:cNvSpPr txBox="1"/>
          <p:nvPr/>
        </p:nvSpPr>
        <p:spPr>
          <a:xfrm>
            <a:off x="5486400" y="2387769"/>
            <a:ext cx="2895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Billie </a:t>
            </a:r>
            <a:r>
              <a:rPr lang="en-GB" sz="6000" b="1" dirty="0" err="1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Eilish</a:t>
            </a:r>
            <a:endParaRPr lang="en-GB" sz="6000" b="1" dirty="0">
              <a:ln>
                <a:solidFill>
                  <a:schemeClr val="tx1"/>
                </a:solidFill>
              </a:ln>
              <a:solidFill>
                <a:srgbClr val="00B45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DC74A-459D-490E-8E6D-A3D69A7A6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3" r="28333"/>
          <a:stretch/>
        </p:blipFill>
        <p:spPr>
          <a:xfrm>
            <a:off x="2181296" y="1152525"/>
            <a:ext cx="3305104" cy="4552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26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73803E-B846-4BAD-859D-E59D4A1116AC}"/>
              </a:ext>
            </a:extLst>
          </p:cNvPr>
          <p:cNvSpPr txBox="1"/>
          <p:nvPr/>
        </p:nvSpPr>
        <p:spPr>
          <a:xfrm>
            <a:off x="565476" y="2967335"/>
            <a:ext cx="1428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40E2-824C-474E-BBE9-EE4FDD48DF05}"/>
              </a:ext>
            </a:extLst>
          </p:cNvPr>
          <p:cNvSpPr txBox="1"/>
          <p:nvPr/>
        </p:nvSpPr>
        <p:spPr>
          <a:xfrm>
            <a:off x="2263938" y="4572000"/>
            <a:ext cx="46161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Gareth Bale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D5E185-C6F1-48E5-BDCB-124132E4A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1487150"/>
            <a:ext cx="4933950" cy="29603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436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935043" cy="2935545"/>
            <a:chOff x="3505200" y="1469886"/>
            <a:chExt cx="4935043" cy="2935545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505200" y="1850886"/>
              <a:ext cx="493504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the film The Snowman, what colour is the Snowman’s </a:t>
              </a:r>
            </a:p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scarf?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C27FBD5-F655-47E0-A092-813003AF75E7}"/>
              </a:ext>
            </a:extLst>
          </p:cNvPr>
          <p:cNvSpPr txBox="1"/>
          <p:nvPr/>
        </p:nvSpPr>
        <p:spPr>
          <a:xfrm>
            <a:off x="2104478" y="5661540"/>
            <a:ext cx="4935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(If no group is correct, the closest get the point)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79CA6-0D6D-49DD-8CAD-9A922809117C}"/>
              </a:ext>
            </a:extLst>
          </p:cNvPr>
          <p:cNvSpPr txBox="1"/>
          <p:nvPr/>
        </p:nvSpPr>
        <p:spPr>
          <a:xfrm>
            <a:off x="4528318" y="4477196"/>
            <a:ext cx="27723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atin typeface="Century Gothic" panose="020B0502020202020204" pitchFamily="34" charset="0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88255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Two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469886"/>
            <a:ext cx="4876800" cy="3085169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95176" y="1901174"/>
              <a:ext cx="4096843" cy="20359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On which day of the week is Christmas Day this year?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389B245-220C-44AC-8193-D14D466311D9}"/>
              </a:ext>
            </a:extLst>
          </p:cNvPr>
          <p:cNvSpPr txBox="1"/>
          <p:nvPr/>
        </p:nvSpPr>
        <p:spPr>
          <a:xfrm>
            <a:off x="4261617" y="4555055"/>
            <a:ext cx="33057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atin typeface="Century Gothic" panose="020B0502020202020204" pitchFamily="34" charset="0"/>
              </a:rPr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34282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Three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638550" y="1972191"/>
              <a:ext cx="4610100" cy="1716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Dr Seuss's The Grinch attempts to steal Christmas from which unsuspecting town?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E70650-5B0B-4B5D-AC4F-E93FE1AD2AD8}"/>
              </a:ext>
            </a:extLst>
          </p:cNvPr>
          <p:cNvSpPr txBox="1"/>
          <p:nvPr/>
        </p:nvSpPr>
        <p:spPr>
          <a:xfrm>
            <a:off x="3276600" y="4761569"/>
            <a:ext cx="43288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6000" b="1" dirty="0">
                <a:latin typeface="Century Gothic" panose="020B0502020202020204" pitchFamily="34" charset="0"/>
              </a:rPr>
              <a:t>Whoville</a:t>
            </a:r>
          </a:p>
        </p:txBody>
      </p:sp>
    </p:spTree>
    <p:extLst>
      <p:ext uri="{BB962C8B-B14F-4D97-AF65-F5344CB8AC3E}">
        <p14:creationId xmlns:p14="http://schemas.microsoft.com/office/powerpoint/2010/main" val="39171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Four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307011" y="2035573"/>
              <a:ext cx="3701028" cy="1832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are the names of the two children in the film Christmas Chronicles?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11F548-AC04-4A40-83A4-CBC7FECD8E69}"/>
              </a:ext>
            </a:extLst>
          </p:cNvPr>
          <p:cNvSpPr txBox="1"/>
          <p:nvPr/>
        </p:nvSpPr>
        <p:spPr>
          <a:xfrm>
            <a:off x="2376761" y="5257800"/>
            <a:ext cx="54718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Century Gothic" panose="020B0502020202020204" pitchFamily="34" charset="0"/>
              </a:rPr>
              <a:t>Teddy and Katie</a:t>
            </a:r>
          </a:p>
        </p:txBody>
      </p:sp>
    </p:spTree>
    <p:extLst>
      <p:ext uri="{BB962C8B-B14F-4D97-AF65-F5344CB8AC3E}">
        <p14:creationId xmlns:p14="http://schemas.microsoft.com/office/powerpoint/2010/main" val="348680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858986"/>
            <a:ext cx="5181600" cy="2408213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5075" y="2134688"/>
              <a:ext cx="4684900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How old is Kevin McCallister in Home Alone?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5EB35CF-86BB-4B2A-B4B1-2A1756098926}"/>
              </a:ext>
            </a:extLst>
          </p:cNvPr>
          <p:cNvSpPr txBox="1"/>
          <p:nvPr/>
        </p:nvSpPr>
        <p:spPr>
          <a:xfrm>
            <a:off x="4495800" y="4495800"/>
            <a:ext cx="27723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b="1" dirty="0"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126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Six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5075" y="2070022"/>
              <a:ext cx="4684900" cy="2181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the movie Elf, what's the first rule in the Code of The Elves?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F006057-C3AB-4559-B79D-0162885CC855}"/>
              </a:ext>
            </a:extLst>
          </p:cNvPr>
          <p:cNvSpPr txBox="1"/>
          <p:nvPr/>
        </p:nvSpPr>
        <p:spPr>
          <a:xfrm>
            <a:off x="609600" y="5461000"/>
            <a:ext cx="7924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Treat Every Day like Christmas</a:t>
            </a:r>
          </a:p>
        </p:txBody>
      </p:sp>
    </p:spTree>
    <p:extLst>
      <p:ext uri="{BB962C8B-B14F-4D97-AF65-F5344CB8AC3E}">
        <p14:creationId xmlns:p14="http://schemas.microsoft.com/office/powerpoint/2010/main" val="154921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Seven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200400" y="1752600"/>
            <a:ext cx="5181600" cy="3276600"/>
            <a:chOff x="3621495" y="1541916"/>
            <a:chExt cx="5072061" cy="309728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621495" y="1541916"/>
              <a:ext cx="5072061" cy="3097280"/>
            </a:xfrm>
            <a:prstGeom prst="wedgeEllipseCallout">
              <a:avLst>
                <a:gd name="adj1" fmla="val -61652"/>
                <a:gd name="adj2" fmla="val -8908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053936" y="2261398"/>
              <a:ext cx="4207178" cy="20510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Harry Potter and the Philosopher's Stone, what do the Dursleys give Harry for Christmas?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5568FB2-3B1A-474F-AEAD-FDE701EE9458}"/>
              </a:ext>
            </a:extLst>
          </p:cNvPr>
          <p:cNvSpPr txBox="1"/>
          <p:nvPr/>
        </p:nvSpPr>
        <p:spPr>
          <a:xfrm>
            <a:off x="3200400" y="5181600"/>
            <a:ext cx="4272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A 50-pence piece</a:t>
            </a:r>
          </a:p>
        </p:txBody>
      </p:sp>
    </p:spTree>
    <p:extLst>
      <p:ext uri="{BB962C8B-B14F-4D97-AF65-F5344CB8AC3E}">
        <p14:creationId xmlns:p14="http://schemas.microsoft.com/office/powerpoint/2010/main" val="422272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DAC1B-3CF0-477A-A399-4937C5454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56" y="1336797"/>
            <a:ext cx="3519487" cy="41844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25114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Eight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95178" y="1758005"/>
              <a:ext cx="4096843" cy="1978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Which character declares </a:t>
              </a:r>
              <a:r>
                <a:rPr lang="en-GB" sz="2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"God bless Us, Every One!” at </a:t>
              </a:r>
              <a:r>
                <a:rPr kumimoji="0" lang="en-GB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the end of Charles Dickens' A Christmas Carol?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B44F26-D8B0-46E4-9D98-FC6C5293E016}"/>
              </a:ext>
            </a:extLst>
          </p:cNvPr>
          <p:cNvSpPr txBox="1"/>
          <p:nvPr/>
        </p:nvSpPr>
        <p:spPr>
          <a:xfrm>
            <a:off x="4528317" y="5036373"/>
            <a:ext cx="277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Tiny Tim</a:t>
            </a:r>
          </a:p>
        </p:txBody>
      </p:sp>
    </p:spTree>
    <p:extLst>
      <p:ext uri="{BB962C8B-B14F-4D97-AF65-F5344CB8AC3E}">
        <p14:creationId xmlns:p14="http://schemas.microsoft.com/office/powerpoint/2010/main" val="42245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Nine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4038053" y="1830035"/>
              <a:ext cx="3811093" cy="2123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What animated film depicts a train that takes children to the North Pole on Christmas Eve?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C40E1D-6872-4AE2-855C-D8534FDBDE7E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The Polar Express</a:t>
            </a:r>
          </a:p>
        </p:txBody>
      </p:sp>
    </p:spTree>
    <p:extLst>
      <p:ext uri="{BB962C8B-B14F-4D97-AF65-F5344CB8AC3E}">
        <p14:creationId xmlns:p14="http://schemas.microsoft.com/office/powerpoint/2010/main" val="143855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8129" y="1729651"/>
              <a:ext cx="4150937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2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Stollen is the traditional Christmas fruit cake of which country?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08DD173-C9DB-4C49-B23A-6494484994EF}"/>
              </a:ext>
            </a:extLst>
          </p:cNvPr>
          <p:cNvSpPr txBox="1"/>
          <p:nvPr/>
        </p:nvSpPr>
        <p:spPr>
          <a:xfrm>
            <a:off x="4528317" y="5036373"/>
            <a:ext cx="277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Germany</a:t>
            </a:r>
          </a:p>
        </p:txBody>
      </p:sp>
    </p:spTree>
    <p:extLst>
      <p:ext uri="{BB962C8B-B14F-4D97-AF65-F5344CB8AC3E}">
        <p14:creationId xmlns:p14="http://schemas.microsoft.com/office/powerpoint/2010/main" val="370541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Three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571625" y="2362200"/>
            <a:ext cx="6000750" cy="3500552"/>
            <a:chOff x="1295400" y="2362200"/>
            <a:chExt cx="6000750" cy="3500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4181475" y="2373538"/>
              <a:ext cx="3114675" cy="34778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4400" b="1" dirty="0">
                  <a:latin typeface="Century Gothic" panose="020B0502020202020204" pitchFamily="34" charset="0"/>
                </a:rPr>
                <a:t>How much were you paying attention in 2020?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2362200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That Was the Year That Was</a:t>
            </a:r>
          </a:p>
        </p:txBody>
      </p:sp>
    </p:spTree>
    <p:extLst>
      <p:ext uri="{BB962C8B-B14F-4D97-AF65-F5344CB8AC3E}">
        <p14:creationId xmlns:p14="http://schemas.microsoft.com/office/powerpoint/2010/main" val="42030881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915321" y="2001284"/>
              <a:ext cx="4157407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Which team won the Premier League in 2020?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182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Two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6" y="1914004"/>
              <a:ext cx="4157407" cy="1832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Which 99 year old war veteran was awarded a knighthood in recognition of his fundraising efforts for the NHS?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5379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Three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6" y="1974094"/>
              <a:ext cx="4157407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Where were the 2020 Olympics supposed to be held?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92451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Four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6" y="2334243"/>
              <a:ext cx="4157407" cy="1134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What does W.H.O. stand for?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64502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731042" y="1902065"/>
              <a:ext cx="4425115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Why did Boris Johnson go to Hospital in April?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5337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Six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71639" y="1974094"/>
              <a:ext cx="4143921" cy="1716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Laga</a:t>
              </a: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Gaga teamed up with which superstar on the track 'Rain on Me'?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909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EE46DF-A3C7-49A9-9395-43ADBB16F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595" y="1295400"/>
            <a:ext cx="3304810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3462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Seven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20391" y="1855817"/>
              <a:ext cx="4246418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2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Who defeated Donald Trump in the US Election in November 2020?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163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Eight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0000" y="2088564"/>
              <a:ext cx="4267200" cy="148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Which basketball star died in a helicopter crash?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1372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Nine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919264" y="1642481"/>
              <a:ext cx="4048671" cy="253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 January, who announced they are stepping down from their duties as senior members of the royal family?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7626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Question Ten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683384" y="1914004"/>
              <a:ext cx="4520432" cy="1832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Thousands of people protested against the death of a black man arrested by police in the USA, what was his name?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7417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Four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281112" y="2362200"/>
            <a:ext cx="6581775" cy="3600986"/>
            <a:chOff x="1295400" y="2342761"/>
            <a:chExt cx="6581775" cy="36009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3762375" y="2342761"/>
              <a:ext cx="4114800" cy="3600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2800" b="1" dirty="0">
                  <a:latin typeface="Century Gothic" panose="020B0502020202020204" pitchFamily="34" charset="0"/>
                </a:rPr>
                <a:t>You will be shown ten words and phrases associated with Christmas in </a:t>
              </a:r>
              <a:r>
                <a:rPr lang="en-GB" sz="2800" b="1" dirty="0">
                  <a:solidFill>
                    <a:srgbClr val="00B451"/>
                  </a:solidFill>
                  <a:latin typeface="Century Gothic" panose="020B0502020202020204" pitchFamily="34" charset="0"/>
                </a:rPr>
                <a:t>anagram</a:t>
              </a:r>
              <a:r>
                <a:rPr lang="en-GB" sz="2800" b="1" dirty="0">
                  <a:latin typeface="Century Gothic" panose="020B0502020202020204" pitchFamily="34" charset="0"/>
                </a:rPr>
                <a:t> form. Each one has a clue in brackets. Can you unscramble the anagrams</a:t>
              </a:r>
              <a:r>
                <a:rPr lang="en-GB" sz="3200" b="1" dirty="0">
                  <a:latin typeface="Century Gothic" panose="020B0502020202020204" pitchFamily="34" charset="0"/>
                </a:rPr>
                <a:t>?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2362200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Advent Anagrams</a:t>
            </a:r>
          </a:p>
        </p:txBody>
      </p:sp>
    </p:spTree>
    <p:extLst>
      <p:ext uri="{BB962C8B-B14F-4D97-AF65-F5344CB8AC3E}">
        <p14:creationId xmlns:p14="http://schemas.microsoft.com/office/powerpoint/2010/main" val="3879386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1219200" y="1295400"/>
            <a:ext cx="7315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rematch starfish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(Saint Nicholas) 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reck scar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(table decoration)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epic mines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(type of food)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kitted lonely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(Christmas carol)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hamsters vice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(a special day)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red </a:t>
            </a:r>
            <a:r>
              <a:rPr lang="en-US" sz="2800" b="1" dirty="0" err="1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ernie</a:t>
            </a: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(Comet, for example)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ivy titan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(the birth of Jesus)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pinking stables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(type of food)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action doers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(these are put up at Christmas)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ace </a:t>
            </a:r>
            <a:r>
              <a:rPr lang="en-US" sz="2800" b="1" dirty="0" err="1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openheart</a:t>
            </a:r>
            <a:r>
              <a:rPr lang="en-US" sz="28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 </a:t>
            </a:r>
            <a:r>
              <a:rPr lang="en-US" sz="2000" b="1" dirty="0">
                <a:ln w="12700">
                  <a:noFill/>
                </a:ln>
                <a:solidFill>
                  <a:srgbClr val="387026"/>
                </a:solidFill>
                <a:latin typeface="Century Gothic" panose="020B0502020202020204" pitchFamily="34" charset="0"/>
                <a:cs typeface="Cavolini" panose="03000502040302020204" pitchFamily="66" charset="0"/>
              </a:rPr>
              <a:t>(and goodwill to all men)</a:t>
            </a:r>
          </a:p>
        </p:txBody>
      </p:sp>
    </p:spTree>
    <p:extLst>
      <p:ext uri="{BB962C8B-B14F-4D97-AF65-F5344CB8AC3E}">
        <p14:creationId xmlns:p14="http://schemas.microsoft.com/office/powerpoint/2010/main" val="1606313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DDF5B0-F3F4-4C2C-A591-33BF10F4F6AF}"/>
              </a:ext>
            </a:extLst>
          </p:cNvPr>
          <p:cNvGrpSpPr/>
          <p:nvPr/>
        </p:nvGrpSpPr>
        <p:grpSpPr>
          <a:xfrm>
            <a:off x="1314450" y="1311166"/>
            <a:ext cx="6515100" cy="4235668"/>
            <a:chOff x="1308093" y="1311166"/>
            <a:chExt cx="6515100" cy="4235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093" y="1311166"/>
              <a:ext cx="2806707" cy="42356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226639-972C-4A7D-BB3A-1D78370B0A48}"/>
                </a:ext>
              </a:extLst>
            </p:cNvPr>
            <p:cNvSpPr txBox="1"/>
            <p:nvPr/>
          </p:nvSpPr>
          <p:spPr>
            <a:xfrm>
              <a:off x="4533900" y="1536174"/>
              <a:ext cx="3289293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6000" b="1" dirty="0">
                  <a:ln>
                    <a:solidFill>
                      <a:schemeClr val="tx1"/>
                    </a:solidFill>
                  </a:ln>
                  <a:solidFill>
                    <a:srgbClr val="00B451"/>
                  </a:solidFill>
                  <a:latin typeface="Century Gothic" panose="020B0502020202020204" pitchFamily="34" charset="0"/>
                </a:rPr>
                <a:t>Round 3 and Round 4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90148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One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915321" y="2001284"/>
              <a:ext cx="4157407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Which team won the Premier League in 2020?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812D82E-1BDB-4ACD-9F52-48E8DAC9F6A9}"/>
              </a:ext>
            </a:extLst>
          </p:cNvPr>
          <p:cNvSpPr txBox="1"/>
          <p:nvPr/>
        </p:nvSpPr>
        <p:spPr>
          <a:xfrm>
            <a:off x="4528317" y="4738478"/>
            <a:ext cx="27723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Liverpool</a:t>
            </a:r>
          </a:p>
        </p:txBody>
      </p:sp>
    </p:spTree>
    <p:extLst>
      <p:ext uri="{BB962C8B-B14F-4D97-AF65-F5344CB8AC3E}">
        <p14:creationId xmlns:p14="http://schemas.microsoft.com/office/powerpoint/2010/main" val="1389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Two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6" y="1914004"/>
              <a:ext cx="4157407" cy="1832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Which 99 year old war veteran was awarded a knighthood in recognition of his fundraising efforts for the NHS?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C5AD83-9698-4E7B-AD99-FFE40934B6EF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Captain Sir Tom Moore</a:t>
            </a:r>
          </a:p>
        </p:txBody>
      </p:sp>
    </p:spTree>
    <p:extLst>
      <p:ext uri="{BB962C8B-B14F-4D97-AF65-F5344CB8AC3E}">
        <p14:creationId xmlns:p14="http://schemas.microsoft.com/office/powerpoint/2010/main" val="164915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Three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6" y="1914004"/>
              <a:ext cx="4157407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2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Where were the 2020 Olympics supposed to be held?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BCD32C-6E80-4E43-81E7-7A92D234F214}"/>
              </a:ext>
            </a:extLst>
          </p:cNvPr>
          <p:cNvSpPr txBox="1"/>
          <p:nvPr/>
        </p:nvSpPr>
        <p:spPr>
          <a:xfrm>
            <a:off x="4592782" y="4876800"/>
            <a:ext cx="2772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39310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3.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F0516F-3C00-42E8-96FC-40C165F8FDCE}"/>
              </a:ext>
            </a:extLst>
          </p:cNvPr>
          <p:cNvGrpSpPr/>
          <p:nvPr/>
        </p:nvGrpSpPr>
        <p:grpSpPr>
          <a:xfrm>
            <a:off x="2014537" y="1709737"/>
            <a:ext cx="5114925" cy="3438525"/>
            <a:chOff x="2014537" y="1709737"/>
            <a:chExt cx="5114925" cy="34385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D41222-B7AD-467F-9C2E-EEF5FB6A4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14537" y="1709737"/>
              <a:ext cx="5114925" cy="343852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2F61AA-C6FE-4A48-97B1-4E86B43C0B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998" t="16483" b="66499"/>
            <a:stretch/>
          </p:blipFill>
          <p:spPr>
            <a:xfrm>
              <a:off x="5748337" y="1709737"/>
              <a:ext cx="1381125" cy="585194"/>
            </a:xfrm>
            <a:prstGeom prst="rect">
              <a:avLst/>
            </a:prstGeom>
            <a:ln w="381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564855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Four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64894" y="2334243"/>
              <a:ext cx="4157407" cy="1134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What does W.H.O. stand for?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21AAE9A-6F32-4EBE-A277-4CD77AA556C9}"/>
              </a:ext>
            </a:extLst>
          </p:cNvPr>
          <p:cNvSpPr txBox="1"/>
          <p:nvPr/>
        </p:nvSpPr>
        <p:spPr>
          <a:xfrm>
            <a:off x="4092957" y="4667071"/>
            <a:ext cx="3643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World Health Organisation</a:t>
            </a:r>
          </a:p>
        </p:txBody>
      </p:sp>
    </p:spTree>
    <p:extLst>
      <p:ext uri="{BB962C8B-B14F-4D97-AF65-F5344CB8AC3E}">
        <p14:creationId xmlns:p14="http://schemas.microsoft.com/office/powerpoint/2010/main" val="261426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731039" y="1902065"/>
              <a:ext cx="4425115" cy="16583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36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Why did Boris Johnson go to Hospital in April?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D039FD-DFFB-42B9-80B6-C00C6D0D1D90}"/>
              </a:ext>
            </a:extLst>
          </p:cNvPr>
          <p:cNvSpPr txBox="1"/>
          <p:nvPr/>
        </p:nvSpPr>
        <p:spPr>
          <a:xfrm>
            <a:off x="4397757" y="4724400"/>
            <a:ext cx="3033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He caught Coronavirus</a:t>
            </a:r>
          </a:p>
        </p:txBody>
      </p:sp>
    </p:spTree>
    <p:extLst>
      <p:ext uri="{BB962C8B-B14F-4D97-AF65-F5344CB8AC3E}">
        <p14:creationId xmlns:p14="http://schemas.microsoft.com/office/powerpoint/2010/main" val="338000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Six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71637" y="2118154"/>
              <a:ext cx="4143921" cy="1716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Lady Gaga teamed up with which superstar on the track 'Rain on Me'?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B8C869-4A22-4C6F-9DAE-B434A2E51629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Ariana Grande</a:t>
            </a:r>
          </a:p>
        </p:txBody>
      </p:sp>
    </p:spTree>
    <p:extLst>
      <p:ext uri="{BB962C8B-B14F-4D97-AF65-F5344CB8AC3E}">
        <p14:creationId xmlns:p14="http://schemas.microsoft.com/office/powerpoint/2010/main" val="102842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Seven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20389" y="1855817"/>
              <a:ext cx="4246418" cy="1949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Who defeated Donald Trump in the US Election in November 2020?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4AC621-3D9C-4F12-B303-13AFEA7AF470}"/>
              </a:ext>
            </a:extLst>
          </p:cNvPr>
          <p:cNvSpPr txBox="1"/>
          <p:nvPr/>
        </p:nvSpPr>
        <p:spPr>
          <a:xfrm>
            <a:off x="4539673" y="4827657"/>
            <a:ext cx="2772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Joe Biden</a:t>
            </a:r>
          </a:p>
        </p:txBody>
      </p:sp>
    </p:spTree>
    <p:extLst>
      <p:ext uri="{BB962C8B-B14F-4D97-AF65-F5344CB8AC3E}">
        <p14:creationId xmlns:p14="http://schemas.microsoft.com/office/powerpoint/2010/main" val="218204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Eight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810000" y="2088564"/>
              <a:ext cx="4267200" cy="148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Which basketball star died in a helicopter crash?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752DD06-50B3-4C0C-8280-7FC5EDAD4C77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Kobe Bryant</a:t>
            </a:r>
          </a:p>
        </p:txBody>
      </p:sp>
    </p:spTree>
    <p:extLst>
      <p:ext uri="{BB962C8B-B14F-4D97-AF65-F5344CB8AC3E}">
        <p14:creationId xmlns:p14="http://schemas.microsoft.com/office/powerpoint/2010/main" val="14736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Nine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919264" y="1642481"/>
              <a:ext cx="4048671" cy="2531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 January, who announced they are stepping down from their duties as senior members of the royal family?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9131C58-6970-4BA7-9976-60742AD183A4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Megan and Harry</a:t>
            </a:r>
          </a:p>
        </p:txBody>
      </p:sp>
    </p:spTree>
    <p:extLst>
      <p:ext uri="{BB962C8B-B14F-4D97-AF65-F5344CB8AC3E}">
        <p14:creationId xmlns:p14="http://schemas.microsoft.com/office/powerpoint/2010/main" val="95310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volini" panose="03000502040302020204" pitchFamily="66" charset="0"/>
              </a:rPr>
              <a:t>Question Ten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58987"/>
            <a:ext cx="2319593" cy="3500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54C43B-9588-4EBB-8188-BC467B4FBD2F}"/>
              </a:ext>
            </a:extLst>
          </p:cNvPr>
          <p:cNvGrpSpPr/>
          <p:nvPr/>
        </p:nvGrpSpPr>
        <p:grpSpPr>
          <a:xfrm>
            <a:off x="3476079" y="1676400"/>
            <a:ext cx="4876800" cy="2878655"/>
            <a:chOff x="3505200" y="1469886"/>
            <a:chExt cx="4876800" cy="2721114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538AE752-B1A5-4EAA-BA97-087A9CB221D2}"/>
                </a:ext>
              </a:extLst>
            </p:cNvPr>
            <p:cNvSpPr/>
            <p:nvPr/>
          </p:nvSpPr>
          <p:spPr>
            <a:xfrm>
              <a:off x="3505200" y="1469886"/>
              <a:ext cx="4876800" cy="2721114"/>
            </a:xfrm>
            <a:prstGeom prst="wedgeEllipseCallout">
              <a:avLst>
                <a:gd name="adj1" fmla="val -66893"/>
                <a:gd name="adj2" fmla="val 2720"/>
              </a:avLst>
            </a:prstGeom>
            <a:solidFill>
              <a:srgbClr val="CD000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6B98C4-3E89-40C7-B20E-0BE571643E28}"/>
                </a:ext>
              </a:extLst>
            </p:cNvPr>
            <p:cNvSpPr txBox="1"/>
            <p:nvPr/>
          </p:nvSpPr>
          <p:spPr>
            <a:xfrm>
              <a:off x="3762921" y="1914004"/>
              <a:ext cx="4520432" cy="1832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Thousands of people protested against the death of a black man arrested by police in the USA, what was his name?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5779ABC-7BCF-4D7E-8B4E-65303FE82EEC}"/>
              </a:ext>
            </a:extLst>
          </p:cNvPr>
          <p:cNvSpPr txBox="1"/>
          <p:nvPr/>
        </p:nvSpPr>
        <p:spPr>
          <a:xfrm>
            <a:off x="4528317" y="4738478"/>
            <a:ext cx="2772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George Floyd</a:t>
            </a:r>
          </a:p>
        </p:txBody>
      </p:sp>
    </p:spTree>
    <p:extLst>
      <p:ext uri="{BB962C8B-B14F-4D97-AF65-F5344CB8AC3E}">
        <p14:creationId xmlns:p14="http://schemas.microsoft.com/office/powerpoint/2010/main" val="103940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8D223E-3902-4984-91B9-8A527E5AC10C}"/>
              </a:ext>
            </a:extLst>
          </p:cNvPr>
          <p:cNvSpPr txBox="1"/>
          <p:nvPr/>
        </p:nvSpPr>
        <p:spPr>
          <a:xfrm>
            <a:off x="4724400" y="1104259"/>
            <a:ext cx="3152775" cy="4649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Father Christmas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Crackers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Mince Pies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Little Donkey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Christmas Eve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Reindeer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Nativity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Pigs in Blankets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Decorations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solidFill>
                  <a:srgbClr val="00B451"/>
                </a:solidFill>
                <a:latin typeface="Century Gothic" panose="020B0502020202020204" pitchFamily="34" charset="0"/>
              </a:rPr>
              <a:t>Peace on Earth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033C4D-467F-4B18-B275-F6337010E75D}"/>
              </a:ext>
            </a:extLst>
          </p:cNvPr>
          <p:cNvSpPr txBox="1"/>
          <p:nvPr/>
        </p:nvSpPr>
        <p:spPr>
          <a:xfrm>
            <a:off x="1560080" y="1104259"/>
            <a:ext cx="3152775" cy="4649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rematch starfish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reck scar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epic mines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kitted lonely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hamsters vice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red </a:t>
            </a:r>
            <a:r>
              <a:rPr lang="en-GB" sz="2000" b="1" dirty="0" err="1">
                <a:latin typeface="Century Gothic" panose="020B0502020202020204" pitchFamily="34" charset="0"/>
              </a:rPr>
              <a:t>ernie</a:t>
            </a:r>
            <a:endParaRPr lang="en-GB" sz="2000" b="1" dirty="0">
              <a:latin typeface="Century Gothic" panose="020B05020202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ivy titan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pinking stables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action doers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GB" sz="2000" b="1" dirty="0">
                <a:latin typeface="Century Gothic" panose="020B0502020202020204" pitchFamily="34" charset="0"/>
              </a:rPr>
              <a:t>ace </a:t>
            </a:r>
            <a:r>
              <a:rPr lang="en-GB" sz="2000" b="1" dirty="0" err="1">
                <a:latin typeface="Century Gothic" panose="020B0502020202020204" pitchFamily="34" charset="0"/>
              </a:rPr>
              <a:t>openheart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7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Five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07" y="2081897"/>
            <a:ext cx="2319593" cy="3500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Christmas Songs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C1C5E-7EDC-4CC3-9B11-25CFFADDAE6F}"/>
              </a:ext>
            </a:extLst>
          </p:cNvPr>
          <p:cNvSpPr txBox="1"/>
          <p:nvPr/>
        </p:nvSpPr>
        <p:spPr>
          <a:xfrm>
            <a:off x="3200400" y="2286000"/>
            <a:ext cx="50673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Click the link below to play the Christmas Songs Quiz</a:t>
            </a:r>
          </a:p>
          <a:p>
            <a:pPr algn="ctr">
              <a:defRPr/>
            </a:pPr>
            <a:endParaRPr lang="en-GB" sz="900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GB" sz="2400" b="1" dirty="0">
                <a:solidFill>
                  <a:srgbClr val="ED1B24"/>
                </a:solidFill>
                <a:latin typeface="Century Gothic" panose="020B0502020202020204" pitchFamily="34" charset="0"/>
                <a:hlinkClick r:id="rId4"/>
              </a:rPr>
              <a:t>LINK</a:t>
            </a:r>
            <a:endParaRPr lang="en-GB" sz="2400" b="1" dirty="0">
              <a:solidFill>
                <a:srgbClr val="ED1B24"/>
              </a:solidFill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GB" sz="900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Listen to the intros from 21 Christmas Songs. Can you name the song?</a:t>
            </a:r>
            <a:r>
              <a:rPr lang="en-GB" sz="2400" b="1" dirty="0">
                <a:solidFill>
                  <a:srgbClr val="CD0001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latin typeface="Century Gothic" panose="020B0502020202020204" pitchFamily="34" charset="0"/>
              </a:rPr>
              <a:t>You get 1 point for each correct answer. Answers are provided after each question.</a:t>
            </a:r>
          </a:p>
        </p:txBody>
      </p:sp>
    </p:spTree>
    <p:extLst>
      <p:ext uri="{BB962C8B-B14F-4D97-AF65-F5344CB8AC3E}">
        <p14:creationId xmlns:p14="http://schemas.microsoft.com/office/powerpoint/2010/main" val="42304711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Six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102391" y="2362200"/>
            <a:ext cx="6939218" cy="3500552"/>
            <a:chOff x="1171575" y="2362199"/>
            <a:chExt cx="6939218" cy="3500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3614993" y="2450482"/>
              <a:ext cx="4495800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atin typeface="Century Gothic" panose="020B0502020202020204" pitchFamily="34" charset="0"/>
                </a:rPr>
                <a:t>Can you name the following eight things from an extreme close up of each one?</a:t>
              </a:r>
            </a:p>
            <a:p>
              <a:pPr algn="ctr">
                <a:defRPr/>
              </a:pPr>
              <a:endParaRPr lang="en-GB" sz="3000" b="1" dirty="0">
                <a:latin typeface="Century Gothic" panose="020B0502020202020204" pitchFamily="34" charset="0"/>
              </a:endParaRPr>
            </a:p>
            <a:p>
              <a:pPr algn="ctr">
                <a:defRPr/>
              </a:pPr>
              <a:r>
                <a:rPr lang="en-GB" sz="3000" b="1" dirty="0">
                  <a:latin typeface="Century Gothic" panose="020B0502020202020204" pitchFamily="34" charset="0"/>
                </a:rPr>
                <a:t>They all have a Christmas connection.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575" y="2362199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Christmas Close Ups</a:t>
            </a:r>
          </a:p>
        </p:txBody>
      </p:sp>
    </p:spTree>
    <p:extLst>
      <p:ext uri="{BB962C8B-B14F-4D97-AF65-F5344CB8AC3E}">
        <p14:creationId xmlns:p14="http://schemas.microsoft.com/office/powerpoint/2010/main" val="411789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F6B4E0-6BAE-42EB-9F76-4091CBD64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0" y="1366540"/>
            <a:ext cx="4762500" cy="39814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165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279F38-06B9-45A3-BA1D-D661CB1B6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7" t="37334" r="40833" b="22134"/>
          <a:stretch/>
        </p:blipFill>
        <p:spPr>
          <a:xfrm>
            <a:off x="2837685" y="1747240"/>
            <a:ext cx="3468630" cy="3363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82872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2.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98DFE7-BBC6-490F-9FC5-71CB9F8493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7" t="34444" r="38724" b="34444"/>
          <a:stretch/>
        </p:blipFill>
        <p:spPr>
          <a:xfrm>
            <a:off x="2434456" y="1718965"/>
            <a:ext cx="4275088" cy="34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452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3.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C71FCA-5477-409E-AC3D-F793322BE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7" t="37999" r="37778" b="44314"/>
          <a:stretch/>
        </p:blipFill>
        <p:spPr>
          <a:xfrm>
            <a:off x="2724150" y="1925972"/>
            <a:ext cx="3695700" cy="30060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39316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78E60B-0A95-455E-AA13-F3013106D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22" t="42810" r="43333" b="36666"/>
          <a:stretch/>
        </p:blipFill>
        <p:spPr>
          <a:xfrm>
            <a:off x="3219450" y="2076450"/>
            <a:ext cx="27051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07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5.</a:t>
            </a:r>
          </a:p>
        </p:txBody>
      </p:sp>
      <p:pic>
        <p:nvPicPr>
          <p:cNvPr id="1026" name="Picture 2" descr="Visit Santa at a Mall Near You! - Nashville fun and things to do for  parents and kids">
            <a:extLst>
              <a:ext uri="{FF2B5EF4-FFF2-40B4-BE49-F238E27FC236}">
                <a16:creationId xmlns:a16="http://schemas.microsoft.com/office/drawing/2014/main" id="{EE29E986-F028-47F8-AEE9-26D0A29A8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44829" r="50000" b="37024"/>
          <a:stretch/>
        </p:blipFill>
        <p:spPr bwMode="auto">
          <a:xfrm>
            <a:off x="2813959" y="1905000"/>
            <a:ext cx="3516082" cy="2895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5631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6.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D71AED-67D5-47EB-BEF5-9E81B73E5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1" t="25534" r="44322" b="67659"/>
          <a:stretch/>
        </p:blipFill>
        <p:spPr>
          <a:xfrm>
            <a:off x="2622139" y="2519065"/>
            <a:ext cx="3899721" cy="1819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746179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C9E49-D7C3-4690-9240-1BD6C9DAB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353" y="1840706"/>
            <a:ext cx="3861294" cy="3176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73869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E473B2-391E-4F98-B569-D91AA1FE4F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02" t="34159" r="27143" b="43663"/>
          <a:stretch/>
        </p:blipFill>
        <p:spPr>
          <a:xfrm>
            <a:off x="3121967" y="1978967"/>
            <a:ext cx="2900065" cy="29000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23038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DDF5B0-F3F4-4C2C-A591-33BF10F4F6AF}"/>
              </a:ext>
            </a:extLst>
          </p:cNvPr>
          <p:cNvGrpSpPr/>
          <p:nvPr/>
        </p:nvGrpSpPr>
        <p:grpSpPr>
          <a:xfrm>
            <a:off x="1314450" y="1311166"/>
            <a:ext cx="7004043" cy="4235668"/>
            <a:chOff x="1308093" y="1311166"/>
            <a:chExt cx="7004043" cy="4235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093" y="1311166"/>
              <a:ext cx="2806707" cy="42356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226639-972C-4A7D-BB3A-1D78370B0A48}"/>
                </a:ext>
              </a:extLst>
            </p:cNvPr>
            <p:cNvSpPr txBox="1"/>
            <p:nvPr/>
          </p:nvSpPr>
          <p:spPr>
            <a:xfrm>
              <a:off x="4413243" y="2274838"/>
              <a:ext cx="389889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7200" b="1" dirty="0">
                  <a:ln>
                    <a:solidFill>
                      <a:schemeClr val="tx1"/>
                    </a:solidFill>
                  </a:ln>
                  <a:solidFill>
                    <a:srgbClr val="00B451"/>
                  </a:solidFill>
                  <a:latin typeface="Century Gothic" panose="020B0502020202020204" pitchFamily="34" charset="0"/>
                </a:rPr>
                <a:t>Round 6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074364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2A6D7-3AE7-4F05-830D-6631E7B8D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7" t="37334" r="40833" b="22134"/>
          <a:stretch/>
        </p:blipFill>
        <p:spPr>
          <a:xfrm>
            <a:off x="2837685" y="1747240"/>
            <a:ext cx="3468630" cy="3363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82BD8E-34C4-448D-AE69-7D568A713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990" y="1505902"/>
            <a:ext cx="5846020" cy="38461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430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47671C-A54D-45FF-B872-6BFB38B8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676400"/>
            <a:ext cx="5257800" cy="3505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41642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2.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F602C-E397-4F12-B7EA-C4CEDEB04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7" t="34444" r="38724" b="34444"/>
          <a:stretch/>
        </p:blipFill>
        <p:spPr>
          <a:xfrm>
            <a:off x="2434456" y="1718965"/>
            <a:ext cx="4275088" cy="3420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52BBED-6CFE-4032-A2CF-FDA872BD5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756" y="1333500"/>
            <a:ext cx="5368488" cy="4191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759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54603-0E15-4F67-8314-0FDC797AE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77" t="37999" r="37778" b="44314"/>
          <a:stretch/>
        </p:blipFill>
        <p:spPr>
          <a:xfrm>
            <a:off x="2724150" y="1925972"/>
            <a:ext cx="3695700" cy="30060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BA94E-1810-451C-BBED-89D31AF1C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4267200" cy="4267200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18758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AA23EC-1C5D-430A-8BEA-A3EA54F2B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22" t="42810" r="43333" b="36666"/>
          <a:stretch/>
        </p:blipFill>
        <p:spPr>
          <a:xfrm>
            <a:off x="3219450" y="2076450"/>
            <a:ext cx="2705100" cy="2705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3D074F-6D52-45CF-8B17-DB1FD5283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/>
          <a:stretch/>
        </p:blipFill>
        <p:spPr>
          <a:xfrm>
            <a:off x="2068830" y="1343025"/>
            <a:ext cx="5006340" cy="4171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943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5.</a:t>
            </a:r>
          </a:p>
        </p:txBody>
      </p:sp>
      <p:pic>
        <p:nvPicPr>
          <p:cNvPr id="7" name="Picture 2" descr="Visit Santa at a Mall Near You! - Nashville fun and things to do for  parents and kids">
            <a:extLst>
              <a:ext uri="{FF2B5EF4-FFF2-40B4-BE49-F238E27FC236}">
                <a16:creationId xmlns:a16="http://schemas.microsoft.com/office/drawing/2014/main" id="{E83F2597-5587-4A73-BEBF-0C7890D8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44829" r="50000" b="37024"/>
          <a:stretch/>
        </p:blipFill>
        <p:spPr bwMode="auto">
          <a:xfrm>
            <a:off x="2813959" y="1905000"/>
            <a:ext cx="3516082" cy="289560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00FA13-CBA2-49BE-BCFA-8F65E4135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126" y="1598224"/>
            <a:ext cx="5695748" cy="36615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34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6.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8C313-2665-4B89-B834-2BD1ECF0D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001" t="25534" r="44322" b="67659"/>
          <a:stretch/>
        </p:blipFill>
        <p:spPr>
          <a:xfrm>
            <a:off x="2622139" y="2519065"/>
            <a:ext cx="3899721" cy="1819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7587FC-75CD-4940-93CA-DE5658155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583" y="1450942"/>
            <a:ext cx="5404834" cy="39561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0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0F904-0ACA-4317-AB27-2BE8A666C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353" y="1840706"/>
            <a:ext cx="3861294" cy="3176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BFFEE-84BB-4A35-B046-547995035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728" y="1511642"/>
            <a:ext cx="5718544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8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838200" y="2895600"/>
            <a:ext cx="7604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5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1628E-0094-498D-B8E4-6FD660A23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02" t="34159" r="27143" b="43663"/>
          <a:stretch/>
        </p:blipFill>
        <p:spPr>
          <a:xfrm>
            <a:off x="3121967" y="1978967"/>
            <a:ext cx="2900065" cy="29000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57E98-7EFE-4DB6-AF37-534D1EA7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12" y="1023937"/>
            <a:ext cx="3000375" cy="48101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377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Seven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21E681-285B-408B-9E06-BAC77994F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255552"/>
            <a:ext cx="2319593" cy="35005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Christmas at the Movies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47256-285A-49BE-97D4-146CDFD0E6E5}"/>
              </a:ext>
            </a:extLst>
          </p:cNvPr>
          <p:cNvSpPr txBox="1"/>
          <p:nvPr/>
        </p:nvSpPr>
        <p:spPr>
          <a:xfrm>
            <a:off x="3614993" y="2265020"/>
            <a:ext cx="4732246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Click the link below to play the Christmas Film Quiz</a:t>
            </a:r>
          </a:p>
          <a:p>
            <a:pPr algn="ctr">
              <a:defRPr/>
            </a:pPr>
            <a:endParaRPr lang="en-GB" sz="2400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GB" sz="2400" b="1" dirty="0">
                <a:latin typeface="Century Gothic" panose="020B0502020202020204" pitchFamily="34" charset="0"/>
                <a:hlinkClick r:id="rId4"/>
              </a:rPr>
              <a:t>Christmas Film Quiz</a:t>
            </a:r>
            <a:endParaRPr lang="en-GB" sz="2400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endParaRPr lang="en-GB" sz="900" b="1" dirty="0">
              <a:latin typeface="Century Gothic" panose="020B0502020202020204" pitchFamily="34" charset="0"/>
            </a:endParaRPr>
          </a:p>
          <a:p>
            <a:pPr algn="ctr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There are ten questions in total. The video asks for the year too, but ignore that. Your task is to just name each film.</a:t>
            </a:r>
          </a:p>
        </p:txBody>
      </p:sp>
    </p:spTree>
    <p:extLst>
      <p:ext uri="{BB962C8B-B14F-4D97-AF65-F5344CB8AC3E}">
        <p14:creationId xmlns:p14="http://schemas.microsoft.com/office/powerpoint/2010/main" val="2993756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093F9A6-AB8A-41F3-BBFE-066FFF06D0E5}"/>
              </a:ext>
            </a:extLst>
          </p:cNvPr>
          <p:cNvSpPr txBox="1"/>
          <p:nvPr/>
        </p:nvSpPr>
        <p:spPr>
          <a:xfrm>
            <a:off x="-9525" y="704225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12700">
                  <a:noFill/>
                </a:ln>
                <a:latin typeface="Century Gothic" panose="020B0502020202020204" pitchFamily="34" charset="0"/>
                <a:cs typeface="Cavolini" panose="03000502040302020204" pitchFamily="66" charset="0"/>
              </a:rPr>
              <a:t>Round Eight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13469E-9ED3-40D4-A1AF-51B37CFDC58E}"/>
              </a:ext>
            </a:extLst>
          </p:cNvPr>
          <p:cNvGrpSpPr/>
          <p:nvPr/>
        </p:nvGrpSpPr>
        <p:grpSpPr>
          <a:xfrm>
            <a:off x="1102391" y="2362200"/>
            <a:ext cx="6781800" cy="3500552"/>
            <a:chOff x="1171575" y="2362199"/>
            <a:chExt cx="6781800" cy="35005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03DA22-668D-4069-B25E-F641DAA9279D}"/>
                </a:ext>
              </a:extLst>
            </p:cNvPr>
            <p:cNvSpPr txBox="1"/>
            <p:nvPr/>
          </p:nvSpPr>
          <p:spPr>
            <a:xfrm>
              <a:off x="3802984" y="2450481"/>
              <a:ext cx="4150391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3000" b="1" dirty="0">
                  <a:latin typeface="Century Gothic" panose="020B0502020202020204" pitchFamily="34" charset="0"/>
                </a:rPr>
                <a:t>You have </a:t>
              </a:r>
              <a:r>
                <a:rPr lang="en-GB" sz="30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one minute </a:t>
              </a:r>
              <a:r>
                <a:rPr lang="en-GB" sz="3000" b="1" dirty="0">
                  <a:latin typeface="Century Gothic" panose="020B0502020202020204" pitchFamily="34" charset="0"/>
                </a:rPr>
                <a:t>to spot as many differences as you can in the following images.</a:t>
              </a:r>
            </a:p>
            <a:p>
              <a:pPr algn="ctr">
                <a:defRPr/>
              </a:pPr>
              <a:endParaRPr lang="en-GB" sz="3000" b="1" dirty="0">
                <a:latin typeface="Century Gothic" panose="020B0502020202020204" pitchFamily="34" charset="0"/>
              </a:endParaRPr>
            </a:p>
            <a:p>
              <a:pPr algn="ctr">
                <a:defRPr/>
              </a:pPr>
              <a:r>
                <a:rPr lang="en-GB" sz="3000" b="1" dirty="0">
                  <a:latin typeface="Century Gothic" panose="020B0502020202020204" pitchFamily="34" charset="0"/>
                </a:rPr>
                <a:t>There are 5 in total.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21E681-285B-408B-9E06-BAC77994F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575" y="2362199"/>
              <a:ext cx="2319593" cy="350055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5226639-972C-4A7D-BB3A-1D78370B0A48}"/>
              </a:ext>
            </a:extLst>
          </p:cNvPr>
          <p:cNvSpPr txBox="1"/>
          <p:nvPr/>
        </p:nvSpPr>
        <p:spPr>
          <a:xfrm>
            <a:off x="534930" y="1412111"/>
            <a:ext cx="80550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>
                <a:ln>
                  <a:solidFill>
                    <a:schemeClr val="tx1"/>
                  </a:solidFill>
                </a:ln>
                <a:solidFill>
                  <a:srgbClr val="00B451"/>
                </a:solidFill>
                <a:latin typeface="Century Gothic" panose="020B0502020202020204" pitchFamily="34" charset="0"/>
              </a:rPr>
              <a:t>Festive Spot the Difference</a:t>
            </a:r>
          </a:p>
        </p:txBody>
      </p:sp>
    </p:spTree>
    <p:extLst>
      <p:ext uri="{BB962C8B-B14F-4D97-AF65-F5344CB8AC3E}">
        <p14:creationId xmlns:p14="http://schemas.microsoft.com/office/powerpoint/2010/main" val="27999955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887B60-8ED4-47DD-8641-8816FD022441}"/>
              </a:ext>
            </a:extLst>
          </p:cNvPr>
          <p:cNvSpPr/>
          <p:nvPr/>
        </p:nvSpPr>
        <p:spPr>
          <a:xfrm>
            <a:off x="0" y="0"/>
            <a:ext cx="9144000" cy="6972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0663D-082C-4769-8063-967049A00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5" y="1133475"/>
            <a:ext cx="911300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658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acd89e89dad6fbe714876ba78efa6d0ec21b"/>
  <p:tag name="ISPRING_RESOURCE_PATHS_HASH_2" val="97155b2378cca54619b5c9b28b7040fdb926a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8462</TotalTime>
  <Words>1784</Words>
  <Application>Microsoft Macintosh PowerPoint</Application>
  <PresentationFormat>On-screen Show (4:3)</PresentationFormat>
  <Paragraphs>493</Paragraphs>
  <Slides>109</Slides>
  <Notes>109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Arial</vt:lpstr>
      <vt:lpstr>Arial Narrow</vt:lpstr>
      <vt:lpstr>Arial Nova</vt:lpstr>
      <vt:lpstr>Century Gothic</vt:lpstr>
      <vt:lpstr>Showcard Gothic</vt:lpstr>
      <vt:lpstr>Tempus Sans ITC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Office</dc:creator>
  <cp:lastModifiedBy>N Briggs (Penyrheol Primary School)</cp:lastModifiedBy>
  <cp:revision>1366</cp:revision>
  <cp:lastPrinted>1601-01-01T00:00:00Z</cp:lastPrinted>
  <dcterms:created xsi:type="dcterms:W3CDTF">1601-01-01T00:00:00Z</dcterms:created>
  <dcterms:modified xsi:type="dcterms:W3CDTF">2020-12-09T18:35:58Z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