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10.wav" ContentType="audio/wav"/>
  <Override PartName="/ppt/media/audio1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64" r:id="rId2"/>
    <p:sldId id="283" r:id="rId3"/>
    <p:sldId id="285" r:id="rId4"/>
    <p:sldId id="272" r:id="rId5"/>
    <p:sldId id="271" r:id="rId6"/>
    <p:sldId id="281" r:id="rId7"/>
    <p:sldId id="277" r:id="rId8"/>
    <p:sldId id="280" r:id="rId9"/>
    <p:sldId id="278" r:id="rId10"/>
    <p:sldId id="279" r:id="rId11"/>
    <p:sldId id="282" r:id="rId12"/>
    <p:sldId id="284" r:id="rId13"/>
  </p:sldIdLst>
  <p:sldSz cx="9144000" cy="6858000" type="screen4x3"/>
  <p:notesSz cx="6858000" cy="97345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CCFF66"/>
    <a:srgbClr val="FFD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1" autoAdjust="0"/>
  </p:normalViewPr>
  <p:slideViewPr>
    <p:cSldViewPr>
      <p:cViewPr varScale="1">
        <p:scale>
          <a:sx n="67" d="100"/>
          <a:sy n="67" d="100"/>
        </p:scale>
        <p:origin x="88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A79BC-AAFA-49B6-B8B4-8A2EFEA85D16}" type="datetimeFigureOut">
              <a:rPr lang="en-GB" smtClean="0"/>
              <a:t>07/01/2018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47188"/>
            <a:ext cx="2971800" cy="4873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247188"/>
            <a:ext cx="2971800" cy="4873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22548-E8A2-4626-8C41-6B3A3C12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606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5EBB-262A-406B-B46E-B4447C0E0FA7}" type="datetimeFigureOut">
              <a:rPr lang="en-GB" smtClean="0"/>
              <a:t>07/01/2018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76AE-464D-49D9-A3FB-9086C94FE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315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5EBB-262A-406B-B46E-B4447C0E0FA7}" type="datetimeFigureOut">
              <a:rPr lang="en-GB" smtClean="0"/>
              <a:t>07/01/2018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76AE-464D-49D9-A3FB-9086C94FE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501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5EBB-262A-406B-B46E-B4447C0E0FA7}" type="datetimeFigureOut">
              <a:rPr lang="en-GB" smtClean="0"/>
              <a:t>07/01/2018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76AE-464D-49D9-A3FB-9086C94FE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632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5EBB-262A-406B-B46E-B4447C0E0FA7}" type="datetimeFigureOut">
              <a:rPr lang="en-GB" smtClean="0"/>
              <a:t>07/01/2018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76AE-464D-49D9-A3FB-9086C94FE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207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5EBB-262A-406B-B46E-B4447C0E0FA7}" type="datetimeFigureOut">
              <a:rPr lang="en-GB" smtClean="0"/>
              <a:t>07/01/2018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76AE-464D-49D9-A3FB-9086C94FE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42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5EBB-262A-406B-B46E-B4447C0E0FA7}" type="datetimeFigureOut">
              <a:rPr lang="en-GB" smtClean="0"/>
              <a:t>07/01/2018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76AE-464D-49D9-A3FB-9086C94FE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68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5EBB-262A-406B-B46E-B4447C0E0FA7}" type="datetimeFigureOut">
              <a:rPr lang="en-GB" smtClean="0"/>
              <a:t>07/01/2018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76AE-464D-49D9-A3FB-9086C94FE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527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5EBB-262A-406B-B46E-B4447C0E0FA7}" type="datetimeFigureOut">
              <a:rPr lang="en-GB" smtClean="0"/>
              <a:t>07/01/2018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76AE-464D-49D9-A3FB-9086C94FE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42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5EBB-262A-406B-B46E-B4447C0E0FA7}" type="datetimeFigureOut">
              <a:rPr lang="en-GB" smtClean="0"/>
              <a:t>07/01/2018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76AE-464D-49D9-A3FB-9086C94FE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988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5EBB-262A-406B-B46E-B4447C0E0FA7}" type="datetimeFigureOut">
              <a:rPr lang="en-GB" smtClean="0"/>
              <a:t>07/01/2018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76AE-464D-49D9-A3FB-9086C94FE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061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5EBB-262A-406B-B46E-B4447C0E0FA7}" type="datetimeFigureOut">
              <a:rPr lang="en-GB" smtClean="0"/>
              <a:t>07/01/2018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76AE-464D-49D9-A3FB-9086C94FE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637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15EBB-262A-406B-B46E-B4447C0E0FA7}" type="datetimeFigureOut">
              <a:rPr lang="en-GB" smtClean="0"/>
              <a:t>07/01/2018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976AE-464D-49D9-A3FB-9086C94FE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99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image" Target="../media/image20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openxmlformats.org/officeDocument/2006/relationships/image" Target="../media/image12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audio" Target="../media/audio7.wav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9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7" Type="http://schemas.openxmlformats.org/officeDocument/2006/relationships/image" Target="../media/image20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7" Type="http://schemas.openxmlformats.org/officeDocument/2006/relationships/image" Target="../media/image24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image" Target="../media/image20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6.pn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2" y="2884708"/>
            <a:ext cx="4968552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4000" smtClean="0">
                <a:latin typeface="Comic Sans MS" pitchFamily="66" charset="0"/>
              </a:rPr>
              <a:t>Beth wyt ti’n hoffi?</a:t>
            </a:r>
            <a:endParaRPr lang="en-GB" sz="4000" dirty="0">
              <a:latin typeface="Comic Sans MS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51" y="836712"/>
            <a:ext cx="2065055" cy="20650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789040"/>
            <a:ext cx="1058155" cy="2708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653136"/>
            <a:ext cx="1822590" cy="16954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581128"/>
            <a:ext cx="2160240" cy="1613751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>
            <a:off x="5580112" y="404664"/>
            <a:ext cx="2952328" cy="1080120"/>
          </a:xfrm>
          <a:prstGeom prst="cloudCallout">
            <a:avLst>
              <a:gd name="adj1" fmla="val -53435"/>
              <a:gd name="adj2" fmla="val 66956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  <a:latin typeface="Comic Sans MS" panose="030F0702030302020204" pitchFamily="66" charset="0"/>
              </a:rPr>
              <a:t>Mmmmm... blasus iawn!</a:t>
            </a:r>
            <a:endParaRPr lang="en-GB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9512" y="116632"/>
            <a:ext cx="8784976" cy="6624736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01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th wyt ti'n hoff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372200" y="2214793"/>
            <a:ext cx="2536447" cy="28678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312098" y="2214793"/>
            <a:ext cx="2536447" cy="28678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763688" y="908720"/>
            <a:ext cx="633670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latin typeface="Comic Sans MS" pitchFamily="66" charset="0"/>
              </a:rPr>
              <a:t>Dw</a:t>
            </a:r>
            <a:r>
              <a:rPr lang="en-GB" sz="4000" b="1" dirty="0" smtClean="0">
                <a:latin typeface="Comic Sans MS" pitchFamily="66" charset="0"/>
              </a:rPr>
              <a:t> </a:t>
            </a:r>
            <a:r>
              <a:rPr lang="en-GB" sz="4000" b="1" dirty="0" err="1">
                <a:latin typeface="Comic Sans MS" pitchFamily="66" charset="0"/>
              </a:rPr>
              <a:t>i</a:t>
            </a:r>
            <a:r>
              <a:rPr lang="en-GB" sz="4000" b="1" dirty="0" err="1" smtClean="0">
                <a:latin typeface="Comic Sans MS" pitchFamily="66" charset="0"/>
              </a:rPr>
              <a:t>’n</a:t>
            </a:r>
            <a:r>
              <a:rPr lang="en-GB" sz="4000" b="1" dirty="0" smtClean="0">
                <a:latin typeface="Comic Sans MS" pitchFamily="66" charset="0"/>
              </a:rPr>
              <a:t> </a:t>
            </a:r>
            <a:r>
              <a:rPr lang="en-GB" sz="4000" b="1" dirty="0" err="1" smtClean="0">
                <a:latin typeface="Comic Sans MS" pitchFamily="66" charset="0"/>
              </a:rPr>
              <a:t>hoffi</a:t>
            </a:r>
            <a:r>
              <a:rPr lang="en-GB" sz="4000" b="1" dirty="0" smtClean="0">
                <a:latin typeface="Comic Sans MS" pitchFamily="66" charset="0"/>
              </a:rPr>
              <a:t> </a:t>
            </a:r>
            <a:r>
              <a:rPr lang="en-GB" sz="4000" b="1" dirty="0" err="1" smtClean="0">
                <a:latin typeface="Comic Sans MS" pitchFamily="66" charset="0"/>
              </a:rPr>
              <a:t>sudd</a:t>
            </a:r>
            <a:r>
              <a:rPr lang="en-GB" sz="4000" b="1" dirty="0" smtClean="0">
                <a:latin typeface="Comic Sans MS" pitchFamily="66" charset="0"/>
              </a:rPr>
              <a:t> </a:t>
            </a:r>
            <a:r>
              <a:rPr lang="en-GB" sz="4000" b="1" dirty="0" err="1" smtClean="0">
                <a:latin typeface="Comic Sans MS" pitchFamily="66" charset="0"/>
              </a:rPr>
              <a:t>oren</a:t>
            </a:r>
            <a:r>
              <a:rPr lang="en-GB" sz="4000" b="1" dirty="0" smtClean="0">
                <a:latin typeface="Comic Sans MS" pitchFamily="66" charset="0"/>
              </a:rPr>
              <a:t>.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59" y="0"/>
            <a:ext cx="55446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Read the sentence and then click on the correct picture.</a:t>
            </a:r>
            <a:endParaRPr lang="en-GB" dirty="0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4355976" y="5682376"/>
            <a:ext cx="864096" cy="720080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6804248" y="2524105"/>
            <a:ext cx="1872208" cy="2303014"/>
            <a:chOff x="6804248" y="2524105"/>
            <a:chExt cx="1872208" cy="2303014"/>
          </a:xfrm>
        </p:grpSpPr>
        <p:sp>
          <p:nvSpPr>
            <p:cNvPr id="3" name="Rectangle 2"/>
            <p:cNvSpPr/>
            <p:nvPr/>
          </p:nvSpPr>
          <p:spPr>
            <a:xfrm>
              <a:off x="6804248" y="2524105"/>
              <a:ext cx="1872208" cy="23030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6">
              <a:hlinkClick r:id="" action="ppaction://noaction">
                <a:snd r:embed="rId2" name="bendigedig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48264" y="2544557"/>
              <a:ext cx="1551161" cy="2262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2">
            <a:hlinkClick r:id="" action="ppaction://noaction">
              <a:snd r:embed="rId3" name="Anlwcus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896" y="2852831"/>
            <a:ext cx="2122360" cy="197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1520" y="2227758"/>
            <a:ext cx="2536447" cy="28678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2">
            <a:hlinkClick r:id="" action="ppaction://noaction">
              <a:snd r:embed="rId3" name="Anlwcus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615" y="2852831"/>
            <a:ext cx="2302867" cy="15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275" y="2227758"/>
            <a:ext cx="1135962" cy="11359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1" y="2227758"/>
            <a:ext cx="1135962" cy="11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8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ndigedi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lwc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lwc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424936" cy="830997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Comic Sans MS" pitchFamily="66" charset="0"/>
              </a:rPr>
              <a:t>If you are crazy about it ....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7704" y="1700808"/>
            <a:ext cx="4968552" cy="83099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GB" sz="4800" dirty="0" err="1" smtClean="0">
                <a:latin typeface="Comic Sans MS" pitchFamily="66" charset="0"/>
              </a:rPr>
              <a:t>Dw</a:t>
            </a:r>
            <a:r>
              <a:rPr lang="en-GB" sz="4800" dirty="0" smtClean="0">
                <a:latin typeface="Comic Sans MS" pitchFamily="66" charset="0"/>
              </a:rPr>
              <a:t> </a:t>
            </a:r>
            <a:r>
              <a:rPr lang="en-GB" sz="4800" dirty="0" err="1" smtClean="0">
                <a:latin typeface="Comic Sans MS" pitchFamily="66" charset="0"/>
              </a:rPr>
              <a:t>i’n</a:t>
            </a:r>
            <a:r>
              <a:rPr lang="en-GB" sz="4800" dirty="0" smtClean="0">
                <a:latin typeface="Comic Sans MS" pitchFamily="66" charset="0"/>
              </a:rPr>
              <a:t> </a:t>
            </a:r>
            <a:r>
              <a:rPr lang="en-GB" sz="4800" dirty="0" err="1" smtClean="0">
                <a:latin typeface="Comic Sans MS" pitchFamily="66" charset="0"/>
              </a:rPr>
              <a:t>dwlu</a:t>
            </a:r>
            <a:r>
              <a:rPr lang="en-GB" sz="4800" dirty="0" smtClean="0">
                <a:latin typeface="Comic Sans MS" pitchFamily="66" charset="0"/>
              </a:rPr>
              <a:t> </a:t>
            </a:r>
            <a:r>
              <a:rPr lang="en-GB" sz="4800" dirty="0" err="1" smtClean="0">
                <a:latin typeface="Comic Sans MS" pitchFamily="66" charset="0"/>
              </a:rPr>
              <a:t>ar</a:t>
            </a:r>
            <a:r>
              <a:rPr lang="en-GB" sz="4800" dirty="0" smtClean="0">
                <a:latin typeface="Comic Sans MS" pitchFamily="66" charset="0"/>
              </a:rPr>
              <a:t> ....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9528" y="3284984"/>
            <a:ext cx="8348936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chemeClr val="bg1"/>
                </a:solidFill>
                <a:latin typeface="Comic Sans MS" pitchFamily="66" charset="0"/>
              </a:rPr>
              <a:t>If you hate it ....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89720" y="4797152"/>
            <a:ext cx="4968552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800" dirty="0" err="1" smtClean="0">
                <a:latin typeface="Comic Sans MS" pitchFamily="66" charset="0"/>
              </a:rPr>
              <a:t>Dw</a:t>
            </a:r>
            <a:r>
              <a:rPr lang="en-GB" sz="4800" dirty="0" smtClean="0">
                <a:latin typeface="Comic Sans MS" pitchFamily="66" charset="0"/>
              </a:rPr>
              <a:t> </a:t>
            </a:r>
            <a:r>
              <a:rPr lang="en-GB" sz="4800" dirty="0" err="1" smtClean="0">
                <a:latin typeface="Comic Sans MS" pitchFamily="66" charset="0"/>
              </a:rPr>
              <a:t>i’n</a:t>
            </a:r>
            <a:r>
              <a:rPr lang="en-GB" sz="4800" dirty="0" smtClean="0">
                <a:latin typeface="Comic Sans MS" pitchFamily="66" charset="0"/>
              </a:rPr>
              <a:t> </a:t>
            </a:r>
            <a:r>
              <a:rPr lang="en-GB" sz="4800" dirty="0" err="1" smtClean="0">
                <a:latin typeface="Comic Sans MS" pitchFamily="66" charset="0"/>
              </a:rPr>
              <a:t>casáu</a:t>
            </a:r>
            <a:r>
              <a:rPr lang="en-GB" sz="4800" dirty="0" smtClean="0">
                <a:latin typeface="Comic Sans MS" pitchFamily="66" charset="0"/>
              </a:rPr>
              <a:t> ....</a:t>
            </a:r>
          </a:p>
        </p:txBody>
      </p:sp>
    </p:spTree>
    <p:extLst>
      <p:ext uri="{BB962C8B-B14F-4D97-AF65-F5344CB8AC3E}">
        <p14:creationId xmlns:p14="http://schemas.microsoft.com/office/powerpoint/2010/main" val="122119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wd i'n dwlu 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w i'n casa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2564904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latin typeface="Comic Sans MS" pitchFamily="66" charset="0"/>
              </a:rPr>
              <a:t>Y </a:t>
            </a:r>
            <a:r>
              <a:rPr lang="en-GB" sz="7200" dirty="0" err="1" smtClean="0">
                <a:latin typeface="Comic Sans MS" pitchFamily="66" charset="0"/>
              </a:rPr>
              <a:t>diwedd</a:t>
            </a:r>
            <a:endParaRPr lang="en-GB" sz="7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90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702620" y="543559"/>
            <a:ext cx="4248472" cy="1656184"/>
            <a:chOff x="3923928" y="543559"/>
            <a:chExt cx="4248472" cy="1656184"/>
          </a:xfrm>
        </p:grpSpPr>
        <p:sp>
          <p:nvSpPr>
            <p:cNvPr id="2" name="Rectangular Callout 1"/>
            <p:cNvSpPr/>
            <p:nvPr/>
          </p:nvSpPr>
          <p:spPr>
            <a:xfrm>
              <a:off x="3923928" y="543559"/>
              <a:ext cx="4248472" cy="1656184"/>
            </a:xfrm>
            <a:prstGeom prst="wedgeRectCallout">
              <a:avLst>
                <a:gd name="adj1" fmla="val -66274"/>
                <a:gd name="adj2" fmla="val 3014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062784" y="646339"/>
              <a:ext cx="3970759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4000" dirty="0" err="1" smtClean="0">
                  <a:latin typeface="Comic Sans MS" pitchFamily="66" charset="0"/>
                </a:rPr>
                <a:t>Wy</a:t>
              </a:r>
              <a:r>
                <a:rPr lang="en-GB" sz="4000" dirty="0" err="1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GB" sz="4000" dirty="0" smtClean="0">
                  <a:latin typeface="Comic Sans MS" pitchFamily="66" charset="0"/>
                </a:rPr>
                <a:t> </a:t>
              </a:r>
              <a:r>
                <a:rPr lang="en-GB" sz="4000" dirty="0" err="1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GB" sz="4000" dirty="0" err="1" smtClean="0">
                  <a:latin typeface="Comic Sans MS" pitchFamily="66" charset="0"/>
                </a:rPr>
                <a:t>i’n</a:t>
              </a:r>
              <a:r>
                <a:rPr lang="en-GB" sz="4000" dirty="0" smtClean="0">
                  <a:latin typeface="Comic Sans MS" pitchFamily="66" charset="0"/>
                </a:rPr>
                <a:t> </a:t>
              </a:r>
              <a:r>
                <a:rPr lang="en-GB" sz="4000" dirty="0" err="1" smtClean="0">
                  <a:latin typeface="Comic Sans MS" pitchFamily="66" charset="0"/>
                </a:rPr>
                <a:t>hoffi</a:t>
              </a:r>
              <a:r>
                <a:rPr lang="en-GB" sz="4000" dirty="0" smtClean="0">
                  <a:latin typeface="Comic Sans MS" pitchFamily="66" charset="0"/>
                </a:rPr>
                <a:t> </a:t>
              </a:r>
              <a:r>
                <a:rPr lang="en-GB" sz="4000" dirty="0" err="1" smtClean="0">
                  <a:latin typeface="Comic Sans MS" pitchFamily="66" charset="0"/>
                </a:rPr>
                <a:t>creision</a:t>
              </a:r>
              <a:r>
                <a:rPr lang="en-GB" sz="4000" dirty="0" smtClean="0">
                  <a:latin typeface="Comic Sans MS" pitchFamily="66" charset="0"/>
                </a:rPr>
                <a:t>?</a:t>
              </a:r>
              <a:endParaRPr lang="en-GB" sz="4000" dirty="0">
                <a:latin typeface="Comic Sans MS" pitchFamily="66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1520" y="4077072"/>
            <a:ext cx="4212468" cy="1584176"/>
            <a:chOff x="441945" y="4004190"/>
            <a:chExt cx="4212468" cy="1584176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441945" y="4004190"/>
              <a:ext cx="4212468" cy="1584176"/>
            </a:xfrm>
            <a:prstGeom prst="wedgeRoundRectCallout">
              <a:avLst>
                <a:gd name="adj1" fmla="val 81965"/>
                <a:gd name="adj2" fmla="val 59791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75971" y="4134558"/>
              <a:ext cx="3744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err="1" smtClean="0">
                  <a:solidFill>
                    <a:srgbClr val="FF0000"/>
                  </a:solidFill>
                  <a:latin typeface="Comic Sans MS" pitchFamily="66" charset="0"/>
                </a:rPr>
                <a:t>Ydw</a:t>
              </a:r>
              <a:r>
                <a:rPr lang="en-GB" sz="4000" dirty="0" smtClean="0">
                  <a:solidFill>
                    <a:srgbClr val="FF0000"/>
                  </a:solidFill>
                  <a:latin typeface="Comic Sans MS" pitchFamily="66" charset="0"/>
                </a:rPr>
                <a:t>, </a:t>
              </a:r>
              <a:r>
                <a:rPr lang="en-GB" sz="4000" dirty="0" err="1" smtClean="0">
                  <a:solidFill>
                    <a:srgbClr val="FF0000"/>
                  </a:solidFill>
                  <a:latin typeface="Comic Sans MS" pitchFamily="66" charset="0"/>
                </a:rPr>
                <a:t>dw</a:t>
              </a:r>
              <a:r>
                <a:rPr lang="en-GB" sz="4000" dirty="0" smtClean="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en-GB" sz="4000" dirty="0" err="1">
                  <a:solidFill>
                    <a:srgbClr val="FF0000"/>
                  </a:solidFill>
                  <a:latin typeface="Comic Sans MS" pitchFamily="66" charset="0"/>
                </a:rPr>
                <a:t>i</a:t>
              </a:r>
              <a:r>
                <a:rPr lang="en-GB" sz="4000" dirty="0" err="1" smtClean="0">
                  <a:solidFill>
                    <a:srgbClr val="FF0000"/>
                  </a:solidFill>
                  <a:latin typeface="Comic Sans MS" pitchFamily="66" charset="0"/>
                </a:rPr>
                <a:t>’n</a:t>
              </a:r>
              <a:r>
                <a:rPr lang="en-GB" sz="4000" dirty="0" smtClean="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en-GB" sz="4000" dirty="0" err="1" smtClean="0">
                  <a:solidFill>
                    <a:srgbClr val="FF0000"/>
                  </a:solidFill>
                  <a:latin typeface="Comic Sans MS" pitchFamily="66" charset="0"/>
                </a:rPr>
                <a:t>hoffi</a:t>
              </a:r>
              <a:r>
                <a:rPr lang="en-GB" sz="4000" dirty="0" smtClean="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en-GB" sz="4000" dirty="0" err="1" smtClean="0">
                  <a:solidFill>
                    <a:srgbClr val="FF0000"/>
                  </a:solidFill>
                  <a:latin typeface="Comic Sans MS" pitchFamily="66" charset="0"/>
                </a:rPr>
                <a:t>creision</a:t>
              </a:r>
              <a:r>
                <a:rPr lang="en-GB" sz="4000" dirty="0" smtClean="0">
                  <a:solidFill>
                    <a:srgbClr val="FF0000"/>
                  </a:solidFill>
                  <a:latin typeface="Comic Sans MS" pitchFamily="66" charset="0"/>
                </a:rPr>
                <a:t>.</a:t>
              </a:r>
              <a:endParaRPr lang="en-GB" sz="400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sp>
        <p:nvSpPr>
          <p:cNvPr id="10" name="Cloud Callout 9"/>
          <p:cNvSpPr/>
          <p:nvPr/>
        </p:nvSpPr>
        <p:spPr>
          <a:xfrm>
            <a:off x="5036671" y="2430583"/>
            <a:ext cx="1890419" cy="1415648"/>
          </a:xfrm>
          <a:prstGeom prst="cloudCallout">
            <a:avLst>
              <a:gd name="adj1" fmla="val 20935"/>
              <a:gd name="adj2" fmla="val 829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7671" y="2803616"/>
            <a:ext cx="948417" cy="66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881" y="3573016"/>
            <a:ext cx="3394943" cy="305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12"/>
          <a:stretch>
            <a:fillRect/>
          </a:stretch>
        </p:blipFill>
        <p:spPr bwMode="auto">
          <a:xfrm>
            <a:off x="-252536" y="260648"/>
            <a:ext cx="4348983" cy="289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94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yt tin hoffi creis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dw dw i'n hoffi creis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3275856" y="393632"/>
            <a:ext cx="3708412" cy="1431552"/>
          </a:xfrm>
          <a:prstGeom prst="wedgeRectCallout">
            <a:avLst>
              <a:gd name="adj1" fmla="val -67836"/>
              <a:gd name="adj2" fmla="val 5170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4273" y="528893"/>
            <a:ext cx="331236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 err="1" smtClean="0">
                <a:solidFill>
                  <a:prstClr val="black"/>
                </a:solidFill>
                <a:latin typeface="Comic Sans MS" pitchFamily="66" charset="0"/>
              </a:rPr>
              <a:t>Wy</a:t>
            </a:r>
            <a:r>
              <a:rPr lang="en-GB" sz="3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GB" sz="36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GB" sz="3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GB" sz="3600" dirty="0" err="1" smtClean="0">
                <a:solidFill>
                  <a:prstClr val="black"/>
                </a:solidFill>
                <a:latin typeface="Comic Sans MS" pitchFamily="66" charset="0"/>
              </a:rPr>
              <a:t>i’n</a:t>
            </a:r>
            <a:r>
              <a:rPr lang="en-GB" sz="36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GB" sz="3600" dirty="0" err="1" smtClean="0">
                <a:solidFill>
                  <a:prstClr val="black"/>
                </a:solidFill>
                <a:latin typeface="Comic Sans MS" pitchFamily="66" charset="0"/>
              </a:rPr>
              <a:t>hoffi</a:t>
            </a:r>
            <a:r>
              <a:rPr lang="en-GB" sz="36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GB" sz="3600" dirty="0" err="1" smtClean="0">
                <a:solidFill>
                  <a:prstClr val="black"/>
                </a:solidFill>
                <a:latin typeface="Comic Sans MS" pitchFamily="66" charset="0"/>
              </a:rPr>
              <a:t>sosej</a:t>
            </a:r>
            <a:r>
              <a:rPr lang="en-GB" sz="3600" dirty="0" smtClean="0">
                <a:solidFill>
                  <a:prstClr val="black"/>
                </a:solidFill>
                <a:latin typeface="Comic Sans MS" pitchFamily="66" charset="0"/>
              </a:rPr>
              <a:t>?</a:t>
            </a:r>
            <a:endParaRPr lang="en-GB" sz="36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3568" y="3645024"/>
            <a:ext cx="4792301" cy="1584176"/>
            <a:chOff x="683568" y="3645024"/>
            <a:chExt cx="4792301" cy="1584176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683568" y="3645024"/>
              <a:ext cx="4792301" cy="1584176"/>
            </a:xfrm>
            <a:prstGeom prst="wedgeRoundRectCallout">
              <a:avLst>
                <a:gd name="adj1" fmla="val 81965"/>
                <a:gd name="adj2" fmla="val 59791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18812" y="3836947"/>
              <a:ext cx="45218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 smtClean="0">
                  <a:solidFill>
                    <a:srgbClr val="FF0000"/>
                  </a:solidFill>
                  <a:latin typeface="Comic Sans MS" pitchFamily="66" charset="0"/>
                </a:rPr>
                <a:t>Nag </a:t>
              </a:r>
              <a:r>
                <a:rPr lang="en-GB" sz="3600" dirty="0" err="1" smtClean="0">
                  <a:solidFill>
                    <a:srgbClr val="FF0000"/>
                  </a:solidFill>
                  <a:latin typeface="Comic Sans MS" pitchFamily="66" charset="0"/>
                </a:rPr>
                <a:t>ydw</a:t>
              </a:r>
              <a:r>
                <a:rPr lang="en-GB" sz="3600" dirty="0" smtClean="0">
                  <a:solidFill>
                    <a:srgbClr val="FF0000"/>
                  </a:solidFill>
                  <a:latin typeface="Comic Sans MS" pitchFamily="66" charset="0"/>
                </a:rPr>
                <a:t>, </a:t>
              </a:r>
              <a:r>
                <a:rPr lang="en-GB" sz="3600" dirty="0" err="1" smtClean="0">
                  <a:solidFill>
                    <a:srgbClr val="FF0000"/>
                  </a:solidFill>
                  <a:latin typeface="Comic Sans MS" pitchFamily="66" charset="0"/>
                </a:rPr>
                <a:t>dw</a:t>
              </a:r>
              <a:r>
                <a:rPr lang="en-GB" sz="3600" dirty="0" smtClean="0">
                  <a:solidFill>
                    <a:srgbClr val="FF0000"/>
                  </a:solidFill>
                  <a:latin typeface="Comic Sans MS" pitchFamily="66" charset="0"/>
                </a:rPr>
                <a:t> i </a:t>
              </a:r>
              <a:r>
                <a:rPr lang="en-GB" sz="3600" dirty="0" err="1" smtClean="0">
                  <a:solidFill>
                    <a:srgbClr val="FF0000"/>
                  </a:solidFill>
                  <a:latin typeface="Comic Sans MS" pitchFamily="66" charset="0"/>
                </a:rPr>
                <a:t>ddim</a:t>
              </a:r>
              <a:r>
                <a:rPr lang="en-GB" sz="3600" dirty="0" smtClean="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en-GB" sz="3600" dirty="0" err="1" smtClean="0">
                  <a:solidFill>
                    <a:srgbClr val="FF0000"/>
                  </a:solidFill>
                  <a:latin typeface="Comic Sans MS" pitchFamily="66" charset="0"/>
                </a:rPr>
                <a:t>yn</a:t>
              </a:r>
              <a:r>
                <a:rPr lang="en-GB" sz="3600" dirty="0" smtClean="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en-GB" sz="3600" dirty="0" err="1" smtClean="0">
                  <a:solidFill>
                    <a:srgbClr val="FF0000"/>
                  </a:solidFill>
                  <a:latin typeface="Comic Sans MS" pitchFamily="66" charset="0"/>
                </a:rPr>
                <a:t>hoffi</a:t>
              </a:r>
              <a:r>
                <a:rPr lang="en-GB" sz="3600" dirty="0" smtClean="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en-GB" sz="3600" dirty="0" err="1" smtClean="0">
                  <a:solidFill>
                    <a:srgbClr val="FF0000"/>
                  </a:solidFill>
                  <a:latin typeface="Comic Sans MS" pitchFamily="66" charset="0"/>
                </a:rPr>
                <a:t>sosej</a:t>
              </a:r>
              <a:r>
                <a:rPr lang="en-GB" sz="3600" dirty="0" smtClean="0">
                  <a:solidFill>
                    <a:srgbClr val="FF0000"/>
                  </a:solidFill>
                  <a:latin typeface="Comic Sans MS" pitchFamily="66" charset="0"/>
                </a:rPr>
                <a:t>.</a:t>
              </a:r>
              <a:endParaRPr lang="en-GB" sz="360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sp>
        <p:nvSpPr>
          <p:cNvPr id="10" name="Cloud Callout 9"/>
          <p:cNvSpPr/>
          <p:nvPr/>
        </p:nvSpPr>
        <p:spPr>
          <a:xfrm>
            <a:off x="6216217" y="1825184"/>
            <a:ext cx="2144723" cy="1415648"/>
          </a:xfrm>
          <a:prstGeom prst="cloudCallout">
            <a:avLst>
              <a:gd name="adj1" fmla="val 22161"/>
              <a:gd name="adj2" fmla="val 8702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5652" y="2336726"/>
            <a:ext cx="832011" cy="51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372200" y="3752374"/>
            <a:ext cx="3024335" cy="2880320"/>
            <a:chOff x="8314161" y="786065"/>
            <a:chExt cx="3394943" cy="3059794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4161" y="786065"/>
              <a:ext cx="3394943" cy="3059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40" t="44749" r="41139" b="47516"/>
            <a:stretch/>
          </p:blipFill>
          <p:spPr bwMode="auto">
            <a:xfrm rot="10800000">
              <a:off x="9629421" y="2131170"/>
              <a:ext cx="618565" cy="268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17319" y="346964"/>
            <a:ext cx="213086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66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wyt ti'n hoffi sosej.wav"/>
          </p:stSnd>
        </p:sndAc>
      </p:transition>
    </mc:Choice>
    <mc:Fallback>
      <p:transition spd="slow">
        <p:sndAc>
          <p:stSnd>
            <p:snd r:embed="rId2" name="wyt ti'n hoffi sosej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dinm yn hoffi sosej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1990116" y="903752"/>
            <a:ext cx="6110276" cy="2381232"/>
          </a:xfrm>
          <a:prstGeom prst="wedgeRectCallout">
            <a:avLst>
              <a:gd name="adj1" fmla="val -77669"/>
              <a:gd name="adj2" fmla="val -1032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086648" y="1069166"/>
            <a:ext cx="543767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itchFamily="66" charset="0"/>
              </a:rPr>
              <a:t> </a:t>
            </a:r>
            <a:r>
              <a:rPr lang="en-GB" sz="4000" dirty="0" err="1" smtClean="0">
                <a:latin typeface="Comic Sans MS" pitchFamily="66" charset="0"/>
              </a:rPr>
              <a:t>Wy</a:t>
            </a:r>
            <a:r>
              <a:rPr lang="en-GB" sz="4000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GB" sz="4000" dirty="0" smtClean="0">
                <a:latin typeface="Comic Sans MS" pitchFamily="66" charset="0"/>
              </a:rPr>
              <a:t> </a:t>
            </a:r>
            <a:r>
              <a:rPr lang="en-GB" sz="4000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GB" sz="4000" dirty="0" err="1" smtClean="0">
                <a:latin typeface="Comic Sans MS" pitchFamily="66" charset="0"/>
              </a:rPr>
              <a:t>i’n</a:t>
            </a:r>
            <a:r>
              <a:rPr lang="en-GB" sz="4000" dirty="0" smtClean="0">
                <a:latin typeface="Comic Sans MS" pitchFamily="66" charset="0"/>
              </a:rPr>
              <a:t> </a:t>
            </a:r>
            <a:r>
              <a:rPr lang="en-GB" sz="4000" dirty="0" err="1" smtClean="0">
                <a:latin typeface="Comic Sans MS" pitchFamily="66" charset="0"/>
              </a:rPr>
              <a:t>hoffi</a:t>
            </a:r>
            <a:r>
              <a:rPr lang="en-GB" sz="4000" dirty="0" smtClean="0">
                <a:latin typeface="Comic Sans MS" pitchFamily="66" charset="0"/>
              </a:rPr>
              <a:t> ……….?</a:t>
            </a:r>
            <a:endParaRPr lang="en-GB" sz="4000" dirty="0">
              <a:latin typeface="Comic Sans MS" pitchFamily="66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69692" y="3832225"/>
            <a:ext cx="7802463" cy="927658"/>
          </a:xfrm>
          <a:prstGeom prst="wedgeRoundRectCallout">
            <a:avLst>
              <a:gd name="adj1" fmla="val 53839"/>
              <a:gd name="adj2" fmla="val 4149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30720" y="3852217"/>
            <a:ext cx="7280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Californian FB"/>
              </a:rPr>
              <a:t>√ = </a:t>
            </a:r>
            <a:r>
              <a:rPr lang="en-GB" sz="4000" dirty="0" err="1" smtClean="0">
                <a:solidFill>
                  <a:srgbClr val="FF0000"/>
                </a:solidFill>
                <a:latin typeface="Comic Sans MS" pitchFamily="66" charset="0"/>
              </a:rPr>
              <a:t>Ydw</a:t>
            </a:r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n-GB" sz="4000" dirty="0" err="1" smtClean="0">
                <a:solidFill>
                  <a:srgbClr val="FF0000"/>
                </a:solidFill>
                <a:latin typeface="Comic Sans MS" pitchFamily="66" charset="0"/>
              </a:rPr>
              <a:t>dw</a:t>
            </a:r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GB" sz="4000" dirty="0" err="1" smtClean="0">
                <a:solidFill>
                  <a:srgbClr val="FF0000"/>
                </a:solidFill>
                <a:latin typeface="Comic Sans MS" pitchFamily="66" charset="0"/>
              </a:rPr>
              <a:t>’n</a:t>
            </a:r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  <a:latin typeface="Comic Sans MS" pitchFamily="66" charset="0"/>
              </a:rPr>
              <a:t>hoffi</a:t>
            </a:r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  <a:latin typeface="Comic Sans MS" pitchFamily="66" charset="0"/>
              </a:rPr>
              <a:t>creision</a:t>
            </a:r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en-GB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7797" y="1889248"/>
            <a:ext cx="1001628" cy="70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4375" y="2417505"/>
            <a:ext cx="993424" cy="6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32" y="2235659"/>
            <a:ext cx="1035311" cy="822158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4007" y="1194289"/>
            <a:ext cx="689568" cy="66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819" y="47288"/>
            <a:ext cx="410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Can you ask your friend, ‘</a:t>
            </a:r>
            <a:r>
              <a:rPr lang="en-GB" dirty="0" err="1" smtClean="0"/>
              <a:t>Wyt</a:t>
            </a:r>
            <a:r>
              <a:rPr lang="en-GB" dirty="0" smtClean="0"/>
              <a:t> </a:t>
            </a:r>
            <a:r>
              <a:rPr lang="en-GB" dirty="0" err="1" smtClean="0"/>
              <a:t>ti’n</a:t>
            </a:r>
            <a:r>
              <a:rPr lang="en-GB" dirty="0" smtClean="0"/>
              <a:t> </a:t>
            </a:r>
            <a:r>
              <a:rPr lang="en-GB" dirty="0" err="1" smtClean="0"/>
              <a:t>hoffi</a:t>
            </a:r>
            <a:r>
              <a:rPr lang="en-GB" dirty="0" smtClean="0"/>
              <a:t> ..?’ 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352056" y="5365536"/>
            <a:ext cx="8437736" cy="1152071"/>
            <a:chOff x="352056" y="5365536"/>
            <a:chExt cx="8437736" cy="1152071"/>
          </a:xfrm>
        </p:grpSpPr>
        <p:sp>
          <p:nvSpPr>
            <p:cNvPr id="15" name="Rounded Rectangular Callout 14"/>
            <p:cNvSpPr/>
            <p:nvPr/>
          </p:nvSpPr>
          <p:spPr>
            <a:xfrm>
              <a:off x="352056" y="5365536"/>
              <a:ext cx="8437736" cy="1152071"/>
            </a:xfrm>
            <a:prstGeom prst="wedgeRoundRectCallout">
              <a:avLst>
                <a:gd name="adj1" fmla="val 52667"/>
                <a:gd name="adj2" fmla="val 17263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0404" y="5649185"/>
              <a:ext cx="81652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 smtClean="0">
                  <a:solidFill>
                    <a:srgbClr val="FF0000"/>
                  </a:solidFill>
                  <a:latin typeface="Comic Sans MS" pitchFamily="66" charset="0"/>
                </a:rPr>
                <a:t>X</a:t>
              </a:r>
              <a:r>
                <a:rPr lang="en-GB" sz="3200" dirty="0" smtClean="0">
                  <a:solidFill>
                    <a:srgbClr val="FF0000"/>
                  </a:solidFill>
                  <a:latin typeface="Comic Sans MS" pitchFamily="66" charset="0"/>
                </a:rPr>
                <a:t> = Nag </a:t>
              </a:r>
              <a:r>
                <a:rPr lang="en-GB" sz="3200" dirty="0" err="1" smtClean="0">
                  <a:solidFill>
                    <a:srgbClr val="FF0000"/>
                  </a:solidFill>
                  <a:latin typeface="Comic Sans MS" pitchFamily="66" charset="0"/>
                </a:rPr>
                <a:t>ydw</a:t>
              </a:r>
              <a:r>
                <a:rPr lang="en-GB" sz="3200" dirty="0" smtClean="0">
                  <a:solidFill>
                    <a:srgbClr val="FF0000"/>
                  </a:solidFill>
                  <a:latin typeface="Comic Sans MS" pitchFamily="66" charset="0"/>
                </a:rPr>
                <a:t>, </a:t>
              </a:r>
              <a:r>
                <a:rPr lang="en-GB" sz="3200" dirty="0" err="1" smtClean="0">
                  <a:solidFill>
                    <a:srgbClr val="FF0000"/>
                  </a:solidFill>
                  <a:latin typeface="Comic Sans MS" pitchFamily="66" charset="0"/>
                </a:rPr>
                <a:t>dw</a:t>
              </a:r>
              <a:r>
                <a:rPr lang="en-GB" sz="3200" dirty="0" smtClean="0">
                  <a:solidFill>
                    <a:srgbClr val="FF0000"/>
                  </a:solidFill>
                  <a:latin typeface="Comic Sans MS" pitchFamily="66" charset="0"/>
                </a:rPr>
                <a:t> i </a:t>
              </a:r>
              <a:r>
                <a:rPr lang="en-GB" sz="3200" dirty="0" err="1" smtClean="0">
                  <a:solidFill>
                    <a:srgbClr val="FF0000"/>
                  </a:solidFill>
                  <a:latin typeface="Comic Sans MS" pitchFamily="66" charset="0"/>
                </a:rPr>
                <a:t>ddim</a:t>
              </a:r>
              <a:r>
                <a:rPr lang="en-GB" sz="3200" dirty="0" smtClean="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en-GB" sz="3200" dirty="0" err="1" smtClean="0">
                  <a:solidFill>
                    <a:srgbClr val="FF0000"/>
                  </a:solidFill>
                  <a:latin typeface="Comic Sans MS" pitchFamily="66" charset="0"/>
                </a:rPr>
                <a:t>yn</a:t>
              </a:r>
              <a:r>
                <a:rPr lang="en-GB" sz="3200" dirty="0" smtClean="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en-GB" sz="3200" dirty="0" err="1" smtClean="0">
                  <a:solidFill>
                    <a:srgbClr val="FF0000"/>
                  </a:solidFill>
                  <a:latin typeface="Comic Sans MS" pitchFamily="66" charset="0"/>
                </a:rPr>
                <a:t>hoffi</a:t>
              </a:r>
              <a:r>
                <a:rPr lang="en-GB" sz="3200" dirty="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en-GB" sz="3200" dirty="0" err="1" smtClean="0">
                  <a:solidFill>
                    <a:srgbClr val="FF0000"/>
                  </a:solidFill>
                  <a:latin typeface="Comic Sans MS" pitchFamily="66" charset="0"/>
                </a:rPr>
                <a:t>creision</a:t>
              </a:r>
              <a:r>
                <a:rPr lang="en-GB" sz="3200" dirty="0" smtClean="0">
                  <a:solidFill>
                    <a:srgbClr val="FF0000"/>
                  </a:solidFill>
                  <a:latin typeface="Comic Sans MS" pitchFamily="66" charset="0"/>
                </a:rPr>
                <a:t>.</a:t>
              </a:r>
              <a:endParaRPr lang="en-GB" sz="320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8121" y="2417505"/>
            <a:ext cx="865454" cy="6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0573" y="1772060"/>
            <a:ext cx="430822" cy="80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8770" y="2211688"/>
            <a:ext cx="613225" cy="89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18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yt ti'n hoff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dw dw i'n hoffi creis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agydw ddim hoffi creis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76507" y="441260"/>
            <a:ext cx="5777475" cy="1224136"/>
            <a:chOff x="1962876" y="491032"/>
            <a:chExt cx="5777475" cy="1224136"/>
          </a:xfrm>
        </p:grpSpPr>
        <p:sp>
          <p:nvSpPr>
            <p:cNvPr id="2" name="Rectangular Callout 1"/>
            <p:cNvSpPr/>
            <p:nvPr/>
          </p:nvSpPr>
          <p:spPr>
            <a:xfrm>
              <a:off x="1962876" y="491032"/>
              <a:ext cx="5777475" cy="1224136"/>
            </a:xfrm>
            <a:prstGeom prst="wedgeRectCallout">
              <a:avLst>
                <a:gd name="adj1" fmla="val -64084"/>
                <a:gd name="adj2" fmla="val 1017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67744" y="687088"/>
              <a:ext cx="453650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3600" dirty="0" smtClean="0">
                  <a:latin typeface="Comic Sans MS" pitchFamily="66" charset="0"/>
                </a:rPr>
                <a:t>Be</a:t>
              </a:r>
              <a:r>
                <a:rPr lang="en-GB" sz="3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GB" sz="3600" dirty="0" smtClean="0">
                  <a:latin typeface="Comic Sans MS" pitchFamily="66" charset="0"/>
                </a:rPr>
                <a:t>h </a:t>
              </a:r>
              <a:r>
                <a:rPr lang="en-GB" sz="3600" dirty="0" err="1" smtClean="0">
                  <a:latin typeface="Comic Sans MS" pitchFamily="66" charset="0"/>
                </a:rPr>
                <a:t>wy</a:t>
              </a:r>
              <a:r>
                <a:rPr lang="en-GB" sz="3600" dirty="0" err="1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GB" sz="3600" dirty="0" smtClean="0">
                  <a:latin typeface="Comic Sans MS" pitchFamily="66" charset="0"/>
                </a:rPr>
                <a:t> </a:t>
              </a:r>
              <a:r>
                <a:rPr lang="en-GB" sz="3600" dirty="0" err="1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GB" sz="3600" dirty="0" err="1" smtClean="0">
                  <a:latin typeface="Comic Sans MS" pitchFamily="66" charset="0"/>
                </a:rPr>
                <a:t>i’n</a:t>
              </a:r>
              <a:r>
                <a:rPr lang="en-GB" sz="3600" dirty="0" smtClean="0">
                  <a:latin typeface="Comic Sans MS" pitchFamily="66" charset="0"/>
                </a:rPr>
                <a:t> </a:t>
              </a:r>
              <a:r>
                <a:rPr lang="en-GB" sz="3600" dirty="0" err="1" smtClean="0">
                  <a:latin typeface="Comic Sans MS" pitchFamily="66" charset="0"/>
                </a:rPr>
                <a:t>hoffi</a:t>
              </a:r>
              <a:r>
                <a:rPr lang="en-GB" sz="3600" dirty="0" smtClean="0">
                  <a:latin typeface="Comic Sans MS" pitchFamily="66" charset="0"/>
                </a:rPr>
                <a:t> ?</a:t>
              </a:r>
              <a:endParaRPr lang="en-GB" sz="3600" dirty="0">
                <a:latin typeface="Comic Sans MS" pitchFamily="66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652372" y="4725144"/>
            <a:ext cx="5777475" cy="1224136"/>
            <a:chOff x="2367886" y="4437112"/>
            <a:chExt cx="5777475" cy="1224136"/>
          </a:xfrm>
        </p:grpSpPr>
        <p:sp>
          <p:nvSpPr>
            <p:cNvPr id="12" name="Rectangular Callout 11"/>
            <p:cNvSpPr/>
            <p:nvPr/>
          </p:nvSpPr>
          <p:spPr>
            <a:xfrm>
              <a:off x="2367886" y="4437112"/>
              <a:ext cx="5777475" cy="1224136"/>
            </a:xfrm>
            <a:prstGeom prst="wedgeRectCallout">
              <a:avLst>
                <a:gd name="adj1" fmla="val -62418"/>
                <a:gd name="adj2" fmla="val 2515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92021" y="4726013"/>
              <a:ext cx="504832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3600" dirty="0" err="1" smtClean="0">
                  <a:latin typeface="Comic Sans MS" pitchFamily="66" charset="0"/>
                </a:rPr>
                <a:t>Dw</a:t>
              </a:r>
              <a:r>
                <a:rPr lang="en-GB" sz="3600" dirty="0" smtClean="0">
                  <a:latin typeface="Comic Sans MS" pitchFamily="66" charset="0"/>
                </a:rPr>
                <a:t> </a:t>
              </a:r>
              <a:r>
                <a:rPr lang="en-GB" sz="3600" dirty="0" err="1" smtClean="0">
                  <a:latin typeface="Comic Sans MS" pitchFamily="66" charset="0"/>
                </a:rPr>
                <a:t>i’n</a:t>
              </a:r>
              <a:r>
                <a:rPr lang="en-GB" sz="3600" dirty="0" smtClean="0">
                  <a:latin typeface="Comic Sans MS" pitchFamily="66" charset="0"/>
                </a:rPr>
                <a:t> </a:t>
              </a:r>
              <a:r>
                <a:rPr lang="en-GB" sz="3600" dirty="0" err="1" smtClean="0">
                  <a:latin typeface="Comic Sans MS" pitchFamily="66" charset="0"/>
                </a:rPr>
                <a:t>hoffi</a:t>
              </a:r>
              <a:r>
                <a:rPr lang="en-GB" sz="3600" dirty="0" smtClean="0">
                  <a:latin typeface="Comic Sans MS" pitchFamily="66" charset="0"/>
                </a:rPr>
                <a:t> </a:t>
              </a:r>
              <a:r>
                <a:rPr lang="en-GB" sz="3600" dirty="0" err="1" smtClean="0">
                  <a:latin typeface="Comic Sans MS" pitchFamily="66" charset="0"/>
                </a:rPr>
                <a:t>hufen</a:t>
              </a:r>
              <a:r>
                <a:rPr lang="en-GB" sz="3600" dirty="0" smtClean="0">
                  <a:latin typeface="Comic Sans MS" pitchFamily="66" charset="0"/>
                </a:rPr>
                <a:t> </a:t>
              </a:r>
              <a:r>
                <a:rPr lang="en-GB" sz="3600" dirty="0" err="1" smtClean="0">
                  <a:latin typeface="Comic Sans MS" pitchFamily="66" charset="0"/>
                </a:rPr>
                <a:t>iâ</a:t>
              </a:r>
              <a:r>
                <a:rPr lang="en-GB" sz="3600" dirty="0" smtClean="0">
                  <a:latin typeface="Comic Sans MS" pitchFamily="66" charset="0"/>
                </a:rPr>
                <a:t>.</a:t>
              </a:r>
              <a:endParaRPr lang="en-GB" sz="3600" dirty="0">
                <a:latin typeface="Comic Sans MS" pitchFamily="66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16727" y="2226144"/>
            <a:ext cx="6516724" cy="1584176"/>
            <a:chOff x="2367886" y="2204863"/>
            <a:chExt cx="6516724" cy="1584176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2367886" y="2204863"/>
              <a:ext cx="6516724" cy="1584176"/>
            </a:xfrm>
            <a:prstGeom prst="wedgeRoundRectCallout">
              <a:avLst>
                <a:gd name="adj1" fmla="val 54916"/>
                <a:gd name="adj2" fmla="val 19603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04677" y="2307503"/>
              <a:ext cx="627246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800" dirty="0" smtClean="0">
                <a:solidFill>
                  <a:srgbClr val="FF0000"/>
                </a:solidFill>
                <a:latin typeface="Comic Sans MS" pitchFamily="66" charset="0"/>
              </a:endParaRPr>
            </a:p>
            <a:p>
              <a:r>
                <a:rPr lang="en-GB" sz="3600" dirty="0" err="1" smtClean="0">
                  <a:solidFill>
                    <a:srgbClr val="FF0000"/>
                  </a:solidFill>
                  <a:latin typeface="Comic Sans MS" pitchFamily="66" charset="0"/>
                </a:rPr>
                <a:t>Dw</a:t>
              </a:r>
              <a:r>
                <a:rPr lang="en-GB" sz="3600" dirty="0" smtClean="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en-GB" sz="3600" dirty="0" err="1">
                  <a:solidFill>
                    <a:srgbClr val="FF0000"/>
                  </a:solidFill>
                  <a:latin typeface="Comic Sans MS" pitchFamily="66" charset="0"/>
                </a:rPr>
                <a:t>i</a:t>
              </a:r>
              <a:r>
                <a:rPr lang="en-GB" sz="3600" dirty="0" err="1" smtClean="0">
                  <a:solidFill>
                    <a:srgbClr val="FF0000"/>
                  </a:solidFill>
                  <a:latin typeface="Comic Sans MS" pitchFamily="66" charset="0"/>
                </a:rPr>
                <a:t>’n</a:t>
              </a:r>
              <a:r>
                <a:rPr lang="en-GB" sz="3600" dirty="0" smtClean="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en-GB" sz="3600" dirty="0" err="1" smtClean="0">
                  <a:solidFill>
                    <a:srgbClr val="FF0000"/>
                  </a:solidFill>
                  <a:latin typeface="Comic Sans MS" pitchFamily="66" charset="0"/>
                </a:rPr>
                <a:t>hoffi</a:t>
              </a:r>
              <a:r>
                <a:rPr lang="en-GB" sz="3600" dirty="0" smtClean="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en-GB" sz="3600" dirty="0" err="1" smtClean="0">
                  <a:solidFill>
                    <a:srgbClr val="FF0000"/>
                  </a:solidFill>
                  <a:latin typeface="Comic Sans MS" pitchFamily="66" charset="0"/>
                </a:rPr>
                <a:t>brechdanau</a:t>
              </a:r>
              <a:r>
                <a:rPr lang="en-GB" sz="3600" dirty="0" smtClean="0">
                  <a:solidFill>
                    <a:srgbClr val="FF0000"/>
                  </a:solidFill>
                  <a:latin typeface="Comic Sans MS" pitchFamily="66" charset="0"/>
                </a:rPr>
                <a:t> jam.</a:t>
              </a:r>
            </a:p>
            <a:p>
              <a:r>
                <a:rPr lang="en-GB" sz="3600" dirty="0" smtClean="0">
                  <a:solidFill>
                    <a:srgbClr val="FF0000"/>
                  </a:solidFill>
                  <a:latin typeface="Comic Sans MS" pitchFamily="66" charset="0"/>
                </a:rPr>
                <a:t>Beth </a:t>
              </a:r>
              <a:r>
                <a:rPr lang="en-GB" sz="3600" dirty="0" err="1" smtClean="0">
                  <a:solidFill>
                    <a:srgbClr val="FF0000"/>
                  </a:solidFill>
                  <a:latin typeface="Comic Sans MS" pitchFamily="66" charset="0"/>
                </a:rPr>
                <a:t>wyt</a:t>
              </a:r>
              <a:r>
                <a:rPr lang="en-GB" sz="3600" dirty="0" smtClean="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en-GB" sz="3600" dirty="0" err="1" smtClean="0">
                  <a:solidFill>
                    <a:srgbClr val="FF0000"/>
                  </a:solidFill>
                  <a:latin typeface="Comic Sans MS" pitchFamily="66" charset="0"/>
                </a:rPr>
                <a:t>ti’n</a:t>
              </a:r>
              <a:r>
                <a:rPr lang="en-GB" sz="3600" dirty="0" smtClean="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en-GB" sz="3600" dirty="0" err="1" smtClean="0">
                  <a:solidFill>
                    <a:srgbClr val="FF0000"/>
                  </a:solidFill>
                  <a:latin typeface="Comic Sans MS" pitchFamily="66" charset="0"/>
                </a:rPr>
                <a:t>hoffi</a:t>
              </a:r>
              <a:r>
                <a:rPr lang="en-GB" sz="3600" dirty="0" smtClean="0">
                  <a:solidFill>
                    <a:srgbClr val="FF0000"/>
                  </a:solidFill>
                  <a:latin typeface="Comic Sans MS" pitchFamily="66" charset="0"/>
                </a:rPr>
                <a:t>?</a:t>
              </a:r>
              <a:endParaRPr lang="en-GB" sz="360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pic>
        <p:nvPicPr>
          <p:cNvPr id="1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27" y="83244"/>
            <a:ext cx="1911677" cy="172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8" y="4653136"/>
            <a:ext cx="1911677" cy="172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12"/>
          <a:stretch>
            <a:fillRect/>
          </a:stretch>
        </p:blipFill>
        <p:spPr bwMode="auto">
          <a:xfrm>
            <a:off x="6500016" y="2004189"/>
            <a:ext cx="3049639" cy="202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70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th wyt ti'n hoff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w i'n hoffi bechdanau j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w i'n hoffi hufen i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223387" y="2217379"/>
            <a:ext cx="2536447" cy="28678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293285" y="2217379"/>
            <a:ext cx="2536447" cy="28678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1520" y="2217381"/>
            <a:ext cx="2536447" cy="28678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220081" y="908720"/>
            <a:ext cx="676875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latin typeface="Comic Sans MS" pitchFamily="66" charset="0"/>
              </a:rPr>
              <a:t>Dw</a:t>
            </a:r>
            <a:r>
              <a:rPr lang="en-GB" sz="4000" b="1" dirty="0" smtClean="0">
                <a:latin typeface="Comic Sans MS" pitchFamily="66" charset="0"/>
              </a:rPr>
              <a:t> </a:t>
            </a:r>
            <a:r>
              <a:rPr lang="en-GB" sz="4000" b="1" dirty="0" err="1">
                <a:latin typeface="Comic Sans MS" pitchFamily="66" charset="0"/>
              </a:rPr>
              <a:t>i</a:t>
            </a:r>
            <a:r>
              <a:rPr lang="en-GB" sz="4000" b="1" dirty="0" err="1" smtClean="0">
                <a:latin typeface="Comic Sans MS" pitchFamily="66" charset="0"/>
              </a:rPr>
              <a:t>’n</a:t>
            </a:r>
            <a:r>
              <a:rPr lang="en-GB" sz="4000" b="1" dirty="0" smtClean="0">
                <a:latin typeface="Comic Sans MS" pitchFamily="66" charset="0"/>
              </a:rPr>
              <a:t> </a:t>
            </a:r>
            <a:r>
              <a:rPr lang="en-GB" sz="4000" b="1" dirty="0" err="1" smtClean="0">
                <a:latin typeface="Comic Sans MS" pitchFamily="66" charset="0"/>
              </a:rPr>
              <a:t>hoffi</a:t>
            </a:r>
            <a:r>
              <a:rPr lang="en-GB" sz="4000" b="1" dirty="0" smtClean="0">
                <a:latin typeface="Comic Sans MS" pitchFamily="66" charset="0"/>
              </a:rPr>
              <a:t> </a:t>
            </a:r>
            <a:r>
              <a:rPr lang="en-GB" sz="4000" b="1" dirty="0" err="1" smtClean="0">
                <a:latin typeface="Comic Sans MS" pitchFamily="66" charset="0"/>
              </a:rPr>
              <a:t>brechdanau</a:t>
            </a:r>
            <a:r>
              <a:rPr lang="en-GB" sz="4000" b="1" dirty="0" smtClean="0">
                <a:latin typeface="Comic Sans MS" pitchFamily="66" charset="0"/>
              </a:rPr>
              <a:t>.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59" y="0"/>
            <a:ext cx="55446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Read the sentence and then click on the correct picture.</a:t>
            </a:r>
            <a:endParaRPr lang="en-GB" dirty="0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4499992" y="5661248"/>
            <a:ext cx="864096" cy="720080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7">
            <a:hlinkClick r:id="" action="ppaction://noaction">
              <a:snd r:embed="rId3" name="bendigedig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335050" y="2943664"/>
            <a:ext cx="2339317" cy="1626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hlinkClick r:id="" action="ppaction://noaction">
              <a:snd r:embed="rId2" name="Anlwcus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0523" y="2999913"/>
            <a:ext cx="2258439" cy="157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hlinkClick r:id="" action="ppaction://noaction">
              <a:snd r:embed="rId2" name="Anlwcus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8918" y="3132866"/>
            <a:ext cx="2469409" cy="17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011" y="2252594"/>
            <a:ext cx="1169659" cy="11696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377" y="2226594"/>
            <a:ext cx="1135962" cy="11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8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lwc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ndigedi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lwc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520" y="2217381"/>
            <a:ext cx="2536447" cy="28678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19872" y="2217380"/>
            <a:ext cx="2536447" cy="28678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436831" y="2217379"/>
            <a:ext cx="2536447" cy="28678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9">
            <a:hlinkClick r:id="" action="ppaction://noaction">
              <a:snd r:embed="rId2" name="Anlwcus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509" y="3140968"/>
            <a:ext cx="2396467" cy="1754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>
            <a:hlinkClick r:id="" action="ppaction://noaction">
              <a:snd r:embed="rId2" name="Anlwcus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1181" y="3105614"/>
            <a:ext cx="2232248" cy="177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>
            <a:hlinkClick r:id="" action="ppaction://noaction">
              <a:snd r:embed="rId3" name="bendigedig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0438" y="2595438"/>
            <a:ext cx="1489231" cy="211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966521"/>
            <a:ext cx="676875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latin typeface="Comic Sans MS" pitchFamily="66" charset="0"/>
              </a:rPr>
              <a:t>Dw</a:t>
            </a:r>
            <a:r>
              <a:rPr lang="en-GB" sz="4000" b="1" dirty="0" smtClean="0">
                <a:latin typeface="Comic Sans MS" pitchFamily="66" charset="0"/>
              </a:rPr>
              <a:t> </a:t>
            </a:r>
            <a:r>
              <a:rPr lang="en-GB" sz="4000" b="1" dirty="0" err="1" smtClean="0">
                <a:latin typeface="Comic Sans MS" pitchFamily="66" charset="0"/>
              </a:rPr>
              <a:t>i</a:t>
            </a:r>
            <a:r>
              <a:rPr lang="en-GB" sz="4000" b="1" dirty="0">
                <a:latin typeface="Comic Sans MS" pitchFamily="66" charset="0"/>
              </a:rPr>
              <a:t> </a:t>
            </a:r>
            <a:r>
              <a:rPr lang="en-GB" sz="4000" b="1" dirty="0" err="1" smtClean="0">
                <a:latin typeface="Comic Sans MS" pitchFamily="66" charset="0"/>
              </a:rPr>
              <a:t>ddim</a:t>
            </a:r>
            <a:r>
              <a:rPr lang="en-GB" sz="4000" b="1" dirty="0" smtClean="0">
                <a:latin typeface="Comic Sans MS" pitchFamily="66" charset="0"/>
              </a:rPr>
              <a:t> </a:t>
            </a:r>
            <a:r>
              <a:rPr lang="en-GB" sz="4000" b="1" dirty="0" err="1" smtClean="0">
                <a:latin typeface="Comic Sans MS" pitchFamily="66" charset="0"/>
              </a:rPr>
              <a:t>yn</a:t>
            </a:r>
            <a:r>
              <a:rPr lang="en-GB" sz="4000" b="1" dirty="0" smtClean="0">
                <a:latin typeface="Comic Sans MS" pitchFamily="66" charset="0"/>
              </a:rPr>
              <a:t> </a:t>
            </a:r>
            <a:r>
              <a:rPr lang="en-GB" sz="4000" b="1" dirty="0" err="1" smtClean="0">
                <a:latin typeface="Comic Sans MS" pitchFamily="66" charset="0"/>
              </a:rPr>
              <a:t>hoffi</a:t>
            </a:r>
            <a:r>
              <a:rPr lang="en-GB" sz="4000" b="1" dirty="0" smtClean="0">
                <a:latin typeface="Comic Sans MS" pitchFamily="66" charset="0"/>
              </a:rPr>
              <a:t> </a:t>
            </a:r>
            <a:r>
              <a:rPr lang="en-GB" sz="4000" b="1" dirty="0" err="1" smtClean="0">
                <a:latin typeface="Comic Sans MS" pitchFamily="66" charset="0"/>
              </a:rPr>
              <a:t>teisen</a:t>
            </a:r>
            <a:r>
              <a:rPr lang="en-GB" sz="4000" b="1" dirty="0" smtClean="0">
                <a:latin typeface="Comic Sans MS" pitchFamily="66" charset="0"/>
              </a:rPr>
              <a:t>.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59" y="0"/>
            <a:ext cx="55446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Read the sentence and then click on the correct picture.</a:t>
            </a:r>
            <a:endParaRPr lang="en-GB" dirty="0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4499992" y="5661248"/>
            <a:ext cx="864096" cy="720080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532" y="2314193"/>
            <a:ext cx="924517" cy="92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7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lwc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lwc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ndigedi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304089" y="2217381"/>
            <a:ext cx="2536447" cy="28678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303776" y="2217380"/>
            <a:ext cx="2536447" cy="28678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51520" y="2217381"/>
            <a:ext cx="2536447" cy="28678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763688" y="908720"/>
            <a:ext cx="561662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latin typeface="Comic Sans MS" pitchFamily="66" charset="0"/>
              </a:rPr>
              <a:t>Dw</a:t>
            </a:r>
            <a:r>
              <a:rPr lang="en-GB" sz="4000" b="1" dirty="0" smtClean="0">
                <a:latin typeface="Comic Sans MS" pitchFamily="66" charset="0"/>
              </a:rPr>
              <a:t> </a:t>
            </a:r>
            <a:r>
              <a:rPr lang="en-GB" sz="4000" b="1" dirty="0" err="1">
                <a:latin typeface="Comic Sans MS" pitchFamily="66" charset="0"/>
              </a:rPr>
              <a:t>i</a:t>
            </a:r>
            <a:r>
              <a:rPr lang="en-GB" sz="4000" b="1" dirty="0" err="1" smtClean="0">
                <a:latin typeface="Comic Sans MS" pitchFamily="66" charset="0"/>
              </a:rPr>
              <a:t>’n</a:t>
            </a:r>
            <a:r>
              <a:rPr lang="en-GB" sz="4000" b="1" dirty="0" smtClean="0">
                <a:latin typeface="Comic Sans MS" pitchFamily="66" charset="0"/>
              </a:rPr>
              <a:t> </a:t>
            </a:r>
            <a:r>
              <a:rPr lang="en-GB" sz="4000" b="1" dirty="0" err="1" smtClean="0">
                <a:latin typeface="Comic Sans MS" pitchFamily="66" charset="0"/>
              </a:rPr>
              <a:t>hoffi</a:t>
            </a:r>
            <a:r>
              <a:rPr lang="en-GB" sz="4000" b="1" dirty="0" smtClean="0">
                <a:latin typeface="Comic Sans MS" pitchFamily="66" charset="0"/>
              </a:rPr>
              <a:t> </a:t>
            </a:r>
            <a:r>
              <a:rPr lang="en-GB" sz="4000" b="1" dirty="0" err="1" smtClean="0">
                <a:latin typeface="Comic Sans MS" pitchFamily="66" charset="0"/>
              </a:rPr>
              <a:t>hufen</a:t>
            </a:r>
            <a:r>
              <a:rPr lang="en-GB" sz="4000" b="1" dirty="0" smtClean="0">
                <a:latin typeface="Comic Sans MS" pitchFamily="66" charset="0"/>
              </a:rPr>
              <a:t> </a:t>
            </a:r>
            <a:r>
              <a:rPr lang="en-GB" sz="4000" b="1" dirty="0" err="1" smtClean="0">
                <a:latin typeface="Comic Sans MS" pitchFamily="66" charset="0"/>
              </a:rPr>
              <a:t>iâ</a:t>
            </a:r>
            <a:r>
              <a:rPr lang="en-GB" sz="4000" b="1" dirty="0" smtClean="0">
                <a:latin typeface="Comic Sans MS" pitchFamily="66" charset="0"/>
              </a:rPr>
              <a:t>.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59" y="0"/>
            <a:ext cx="55446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Read the sentence and then click on the correct picture.</a:t>
            </a:r>
            <a:endParaRPr lang="en-GB" dirty="0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4499992" y="5661248"/>
            <a:ext cx="864096" cy="720080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870600" y="2361397"/>
            <a:ext cx="1652287" cy="26112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3">
            <a:hlinkClick r:id="" action="ppaction://noaction">
              <a:snd r:embed="rId2" name="bendigedig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6733" y="2345632"/>
            <a:ext cx="1020020" cy="261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>
            <a:hlinkClick r:id="" action="ppaction://noaction">
              <a:snd r:embed="rId3" name="Anlwcus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3609" y="3243922"/>
            <a:ext cx="2095326" cy="1457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>
            <a:hlinkClick r:id="" action="ppaction://noaction">
              <a:snd r:embed="rId3" name="Anlwcus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8636" y="3086209"/>
            <a:ext cx="2232248" cy="177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53" y="2185857"/>
            <a:ext cx="1135962" cy="11359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377" y="2226594"/>
            <a:ext cx="1135962" cy="11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3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ndigedi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lwc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lwc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381454" y="2217380"/>
            <a:ext cx="2536447" cy="28678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331469" y="2217380"/>
            <a:ext cx="2536447" cy="28678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51520" y="2217381"/>
            <a:ext cx="2536447" cy="28678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9">
            <a:hlinkClick r:id="" action="ppaction://noaction">
              <a:snd r:embed="rId3" name="bendigedig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6308" y="3076436"/>
            <a:ext cx="2299601" cy="1754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54910" y="927749"/>
            <a:ext cx="712879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latin typeface="Comic Sans MS" pitchFamily="66" charset="0"/>
              </a:rPr>
              <a:t>Dw</a:t>
            </a:r>
            <a:r>
              <a:rPr lang="en-GB" sz="4000" b="1" dirty="0" smtClean="0">
                <a:latin typeface="Comic Sans MS" pitchFamily="66" charset="0"/>
              </a:rPr>
              <a:t> </a:t>
            </a:r>
            <a:r>
              <a:rPr lang="en-GB" sz="4000" b="1" dirty="0" err="1" smtClean="0">
                <a:latin typeface="Comic Sans MS" pitchFamily="66" charset="0"/>
              </a:rPr>
              <a:t>i</a:t>
            </a:r>
            <a:r>
              <a:rPr lang="en-GB" sz="4000" b="1" dirty="0">
                <a:latin typeface="Comic Sans MS" pitchFamily="66" charset="0"/>
              </a:rPr>
              <a:t> </a:t>
            </a:r>
            <a:r>
              <a:rPr lang="en-GB" sz="4000" b="1" dirty="0" err="1" smtClean="0">
                <a:latin typeface="Comic Sans MS" pitchFamily="66" charset="0"/>
              </a:rPr>
              <a:t>ddim</a:t>
            </a:r>
            <a:r>
              <a:rPr lang="en-GB" sz="4000" b="1" dirty="0" smtClean="0">
                <a:latin typeface="Comic Sans MS" pitchFamily="66" charset="0"/>
              </a:rPr>
              <a:t> </a:t>
            </a:r>
            <a:r>
              <a:rPr lang="en-GB" sz="4000" b="1" dirty="0" err="1" smtClean="0">
                <a:latin typeface="Comic Sans MS" pitchFamily="66" charset="0"/>
              </a:rPr>
              <a:t>yn</a:t>
            </a:r>
            <a:r>
              <a:rPr lang="en-GB" sz="4000" b="1" dirty="0" smtClean="0">
                <a:latin typeface="Comic Sans MS" pitchFamily="66" charset="0"/>
              </a:rPr>
              <a:t> </a:t>
            </a:r>
            <a:r>
              <a:rPr lang="en-GB" sz="4000" b="1" dirty="0" err="1" smtClean="0">
                <a:latin typeface="Comic Sans MS" pitchFamily="66" charset="0"/>
              </a:rPr>
              <a:t>hoffi</a:t>
            </a:r>
            <a:r>
              <a:rPr lang="en-GB" sz="4000" b="1" dirty="0" smtClean="0">
                <a:latin typeface="Comic Sans MS" pitchFamily="66" charset="0"/>
              </a:rPr>
              <a:t> </a:t>
            </a:r>
            <a:r>
              <a:rPr lang="en-GB" sz="4000" b="1" dirty="0" err="1" smtClean="0">
                <a:latin typeface="Comic Sans MS" pitchFamily="66" charset="0"/>
              </a:rPr>
              <a:t>creision</a:t>
            </a:r>
            <a:r>
              <a:rPr lang="en-GB" sz="4000" b="1" dirty="0" smtClean="0">
                <a:latin typeface="Comic Sans MS" pitchFamily="66" charset="0"/>
              </a:rPr>
              <a:t>.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59" y="0"/>
            <a:ext cx="55446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Read the sentence and then click on the correct picture.</a:t>
            </a:r>
            <a:endParaRPr lang="en-GB" dirty="0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4499992" y="5661248"/>
            <a:ext cx="864096" cy="720080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5">
            <a:hlinkClick r:id="" action="ppaction://noaction">
              <a:snd r:embed="rId2" name="Anlwcus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7549" y="3306390"/>
            <a:ext cx="2304256" cy="142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418" y="2249394"/>
            <a:ext cx="1135962" cy="11359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13" y="2261855"/>
            <a:ext cx="1135962" cy="1135962"/>
          </a:xfrm>
          <a:prstGeom prst="rect">
            <a:avLst/>
          </a:prstGeom>
        </p:spPr>
      </p:pic>
      <p:pic>
        <p:nvPicPr>
          <p:cNvPr id="16" name="Picture 9">
            <a:hlinkClick r:id="" action="ppaction://noaction">
              <a:snd r:embed="rId3" name="bendigedig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813" y="3212976"/>
            <a:ext cx="2299601" cy="1754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52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lwc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ndigedi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lwc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205</Words>
  <Application>Microsoft Office PowerPoint</Application>
  <PresentationFormat>On-screen Show (4:3)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Californian FB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Jane Davies</cp:lastModifiedBy>
  <cp:revision>38</cp:revision>
  <cp:lastPrinted>2016-07-12T15:29:56Z</cp:lastPrinted>
  <dcterms:created xsi:type="dcterms:W3CDTF">2011-09-08T19:42:45Z</dcterms:created>
  <dcterms:modified xsi:type="dcterms:W3CDTF">2018-01-07T16:11:36Z</dcterms:modified>
</cp:coreProperties>
</file>