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7" r:id="rId5"/>
    <p:sldId id="279" r:id="rId6"/>
    <p:sldId id="331" r:id="rId7"/>
    <p:sldId id="312" r:id="rId8"/>
    <p:sldId id="313" r:id="rId9"/>
    <p:sldId id="314" r:id="rId10"/>
    <p:sldId id="366" r:id="rId11"/>
    <p:sldId id="373" r:id="rId12"/>
    <p:sldId id="369" r:id="rId13"/>
    <p:sldId id="374" r:id="rId14"/>
    <p:sldId id="365" r:id="rId15"/>
    <p:sldId id="372" r:id="rId16"/>
    <p:sldId id="368" r:id="rId17"/>
    <p:sldId id="3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35AFA8-FE70-0349-903F-B5483B72C014}">
          <p14:sldIdLst>
            <p14:sldId id="257"/>
            <p14:sldId id="279"/>
            <p14:sldId id="331"/>
            <p14:sldId id="312"/>
            <p14:sldId id="313"/>
            <p14:sldId id="314"/>
            <p14:sldId id="366"/>
            <p14:sldId id="373"/>
            <p14:sldId id="369"/>
            <p14:sldId id="374"/>
            <p14:sldId id="365"/>
            <p14:sldId id="372"/>
            <p14:sldId id="368"/>
            <p14:sldId id="375"/>
          </p14:sldIdLst>
        </p14:section>
        <p14:section name="Untitled Section" id="{BA6F3D93-EBB0-CF4A-A44B-A54517C3A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819D3-3E02-43EE-A14F-9F8CF827BCA0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86A67-F7A9-4712-8EFF-B8059005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8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86A67-F7A9-4712-8EFF-B805900536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28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86A67-F7A9-4712-8EFF-B805900536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1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86A67-F7A9-4712-8EFF-B805900536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53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7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1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1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3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6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9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6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BCFB-1271-1942-BE14-B8BB59FDCE5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James_McGee_(tennis)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antixed.org/2018/06/27/pentagrammarspin-why-twelve-pentagons/football-157931_960_720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www.flickr.com/photos/onlyinsouthafrica/14394255833" TargetMode="External"/><Relationship Id="rId4" Type="http://schemas.openxmlformats.org/officeDocument/2006/relationships/hyperlink" Target="https://pixabay.com/en/boy-cartoon-computer-geek-kid-1294181/" TargetMode="External"/><Relationship Id="rId9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62941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6859/red-cros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83002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quantixed.org/2018/06/27/pentagrammarspin-why-twelve-pentagons/football-157931_960_720/" TargetMode="External"/><Relationship Id="rId3" Type="http://schemas.openxmlformats.org/officeDocument/2006/relationships/hyperlink" Target="https://commons.wikimedia.org/wiki/File:US_Navy_110301-N-4920H-107_Chief_Operations_Specialist_Steven_Rowlands_avoids_a_tag_during_a_game_of_nap_lungdy_during_a_community_service_event_at.jp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boy-cartoon-computer-geek-kid-1294181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www.flickr.com/photos/onlyinsouthafrica/14394255833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quantixed.org/2018/06/27/pentagrammarspin-why-twelve-pentagons/football-157931_960_720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James_McGee_(tennis)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ckr.com/photos/onlyinsouthafrica/14394255833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James_McGee_(tennis)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antixed.org/2018/06/27/pentagrammarspin-why-twelve-pentagons/football-157931_960_720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www.flickr.com/photos/onlyinsouthafrica/14394255833" TargetMode="External"/><Relationship Id="rId4" Type="http://schemas.openxmlformats.org/officeDocument/2006/relationships/hyperlink" Target="https://pixabay.com/en/boy-cartoon-computer-geek-kid-1294181/" TargetMode="External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reen_tick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214905"/>
            <a:ext cx="7772400" cy="2385545"/>
          </a:xfrm>
        </p:spPr>
        <p:txBody>
          <a:bodyPr>
            <a:noAutofit/>
          </a:bodyPr>
          <a:lstStyle/>
          <a:p>
            <a:pPr eaLnBrk="1" hangingPunct="1"/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Amser</a:t>
            </a:r>
            <a:r>
              <a:rPr lang="en-US" sz="9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l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9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br>
              <a:rPr lang="en-US" sz="9600" dirty="0">
                <a:latin typeface="Calibri" charset="0"/>
                <a:cs typeface="Calibri"/>
              </a:rPr>
            </a:b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B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w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d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y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lang="en-US" sz="9600">
                <a:solidFill>
                  <a:srgbClr val="00B050"/>
                </a:solidFill>
                <a:latin typeface="Calibri"/>
                <a:cs typeface="Calibri"/>
              </a:rPr>
              <a:t> 5/6</a:t>
            </a:r>
            <a:endParaRPr lang="en-US" sz="9600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1938"/>
            <a:ext cx="6400800" cy="1036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err="1">
                <a:ea typeface="+mn-ea"/>
                <a:cs typeface="+mn-cs"/>
              </a:rPr>
              <a:t>Chwaraeon</a:t>
            </a:r>
            <a:r>
              <a:rPr lang="en-US" dirty="0">
                <a:ea typeface="+mn-ea"/>
                <a:cs typeface="+mn-cs"/>
              </a:rPr>
              <a:t>- Sports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6" y="4601938"/>
            <a:ext cx="1954428" cy="20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2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CWESTIWN AC ATEB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6619"/>
            <a:ext cx="8229600" cy="419387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11016" y="3236800"/>
            <a:ext cx="114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87062" y="3260840"/>
            <a:ext cx="114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37051" y="4385177"/>
            <a:ext cx="733967" cy="1760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91003" y="3166009"/>
            <a:ext cx="27581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5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chwarae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pêl-droed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>
          <a:xfrm>
            <a:off x="6094896" y="3315779"/>
            <a:ext cx="3010672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y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cyfrifiadur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-194193" y="5461139"/>
            <a:ext cx="3562287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tenis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7D1E0E-FF71-4253-BF12-311996514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59685">
            <a:off x="5248300" y="4511796"/>
            <a:ext cx="841321" cy="1560711"/>
          </a:xfrm>
          <a:prstGeom prst="rect">
            <a:avLst/>
          </a:prstGeom>
        </p:spPr>
      </p:pic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2F63DE01-DB1D-499E-A762-E2301FF48B42}"/>
              </a:ext>
            </a:extLst>
          </p:cNvPr>
          <p:cNvSpPr txBox="1">
            <a:spLocks/>
          </p:cNvSpPr>
          <p:nvPr/>
        </p:nvSpPr>
        <p:spPr>
          <a:xfrm>
            <a:off x="4593258" y="5767672"/>
            <a:ext cx="4212160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pêl-rwyd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30" name="Picture 29" descr="A close up of a computer&#10;&#10;Description automatically generated">
            <a:extLst>
              <a:ext uri="{FF2B5EF4-FFF2-40B4-BE49-F238E27FC236}">
                <a16:creationId xmlns:a16="http://schemas.microsoft.com/office/drawing/2014/main" id="{E86981EC-6151-445B-8494-561DF69C4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16204" y="1328227"/>
            <a:ext cx="1665490" cy="1837782"/>
          </a:xfrm>
          <a:prstGeom prst="rect">
            <a:avLst/>
          </a:prstGeom>
        </p:spPr>
      </p:pic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DC8CC368-42B8-4759-A40D-6683DA910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21698" y="2473094"/>
            <a:ext cx="857900" cy="842685"/>
          </a:xfrm>
          <a:prstGeom prst="rect">
            <a:avLst/>
          </a:prstGeom>
        </p:spPr>
      </p:pic>
      <p:pic>
        <p:nvPicPr>
          <p:cNvPr id="12" name="Picture 11" descr="A person hitting a ball with a racket&#10;&#10;Description automatically generated">
            <a:extLst>
              <a:ext uri="{FF2B5EF4-FFF2-40B4-BE49-F238E27FC236}">
                <a16:creationId xmlns:a16="http://schemas.microsoft.com/office/drawing/2014/main" id="{144DD208-754C-4693-B853-343F7965C0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35270" y="4583874"/>
            <a:ext cx="1088655" cy="1145809"/>
          </a:xfrm>
          <a:prstGeom prst="rect">
            <a:avLst/>
          </a:prstGeom>
        </p:spPr>
      </p:pic>
      <p:pic>
        <p:nvPicPr>
          <p:cNvPr id="17" name="Picture 16" descr="A picture containing game, sport, ball, outdoor&#10;&#10;Description automatically generated">
            <a:extLst>
              <a:ext uri="{FF2B5EF4-FFF2-40B4-BE49-F238E27FC236}">
                <a16:creationId xmlns:a16="http://schemas.microsoft.com/office/drawing/2014/main" id="{9D54295E-FF40-4044-9CD0-470B115B3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094896" y="4693665"/>
            <a:ext cx="1912213" cy="12754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6B9B65-53B4-4CF1-B22A-0EFE9321DCA0}"/>
              </a:ext>
            </a:extLst>
          </p:cNvPr>
          <p:cNvSpPr txBox="1"/>
          <p:nvPr/>
        </p:nvSpPr>
        <p:spPr>
          <a:xfrm>
            <a:off x="3348097" y="2592564"/>
            <a:ext cx="2795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dirty="0">
              <a:solidFill>
                <a:srgbClr val="008000"/>
              </a:solidFill>
            </a:endParaRPr>
          </a:p>
          <a:p>
            <a:pPr algn="ctr"/>
            <a:r>
              <a:rPr lang="en-US" sz="2200" b="1" dirty="0">
                <a:solidFill>
                  <a:srgbClr val="7030A0"/>
                </a:solidFill>
              </a:rPr>
              <a:t>Beth </a:t>
            </a:r>
            <a:r>
              <a:rPr lang="en-US" sz="2200" b="1" dirty="0" err="1">
                <a:solidFill>
                  <a:srgbClr val="7030A0"/>
                </a:solidFill>
              </a:rPr>
              <a:t>wyt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ti’n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casáu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chwarae</a:t>
            </a:r>
            <a:r>
              <a:rPr lang="en-US" sz="2200" b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143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732F-1484-424F-ABA5-5B83EE45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66" y="82301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r>
              <a:rPr lang="en-US" b="1" dirty="0">
                <a:solidFill>
                  <a:srgbClr val="00B050"/>
                </a:solidFill>
                <a:cs typeface="Calibri"/>
              </a:rPr>
              <a:t>GÊM</a:t>
            </a: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r>
              <a:rPr lang="en-US" b="1" dirty="0">
                <a:solidFill>
                  <a:srgbClr val="7030A0"/>
                </a:solidFill>
                <a:cs typeface="Calibri"/>
              </a:rPr>
              <a:t>Word Wall: Quiz</a:t>
            </a:r>
            <a:br>
              <a:rPr lang="en-US" b="1" dirty="0">
                <a:solidFill>
                  <a:srgbClr val="7030A0"/>
                </a:solidFill>
                <a:cs typeface="Calibri"/>
              </a:rPr>
            </a:br>
            <a:br>
              <a:rPr lang="en-US" b="1" dirty="0">
                <a:solidFill>
                  <a:srgbClr val="7030A0"/>
                </a:solidFill>
                <a:cs typeface="Calibri"/>
              </a:rPr>
            </a:br>
            <a:r>
              <a:rPr lang="en-US" b="1" dirty="0">
                <a:solidFill>
                  <a:srgbClr val="7030A0"/>
                </a:solidFill>
                <a:cs typeface="Calibri"/>
                <a:hlinkClick r:id="rId3"/>
              </a:rPr>
              <a:t>https://wordwall.net/resource/2629412</a:t>
            </a:r>
            <a:br>
              <a:rPr lang="en-US" b="1" dirty="0">
                <a:solidFill>
                  <a:srgbClr val="7030A0"/>
                </a:solidFill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736DF-628A-439E-AA2A-7A30C20F0A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34" t="15178" r="21925" b="26001"/>
          <a:stretch/>
        </p:blipFill>
        <p:spPr>
          <a:xfrm>
            <a:off x="2862470" y="4221488"/>
            <a:ext cx="4208511" cy="23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0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ACHOS MAE’N…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294519" y="2885188"/>
            <a:ext cx="1194673" cy="23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70215" y="2838890"/>
            <a:ext cx="1271151" cy="269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4797856" y="4577973"/>
            <a:ext cx="0" cy="732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-223311" y="2484947"/>
            <a:ext cx="33313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diflas</a:t>
            </a:r>
            <a:endParaRPr lang="en-US" sz="2800" dirty="0">
              <a:latin typeface="Calibri"/>
              <a:ea typeface="ＭＳ Ｐゴシック"/>
            </a:endParaRPr>
          </a:p>
          <a:p>
            <a:pPr algn="ctr" eaLnBrk="1" hangingPunct="1"/>
            <a:r>
              <a:rPr lang="en-US" sz="2000" dirty="0">
                <a:latin typeface="Calibri"/>
                <a:ea typeface="ＭＳ Ｐゴシック"/>
              </a:rPr>
              <a:t>boring</a:t>
            </a:r>
            <a:endParaRPr lang="en-US" sz="2000" dirty="0"/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6049272" y="2588736"/>
            <a:ext cx="4145596" cy="8925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anodd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000" dirty="0">
                <a:latin typeface="Calibri"/>
                <a:cs typeface="Calibri"/>
              </a:rPr>
              <a:t>difficult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0210" y="2476316"/>
            <a:ext cx="2795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</a:rPr>
              <a:t>achos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mae’n</a:t>
            </a:r>
            <a:r>
              <a:rPr lang="en-US" sz="4000" b="1" dirty="0">
                <a:solidFill>
                  <a:srgbClr val="7030A0"/>
                </a:solidFill>
              </a:rPr>
              <a:t> …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DCBDABAF-77B8-4AB7-9F4E-F8CBAC172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237" y="5200089"/>
            <a:ext cx="33313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drwg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fi</a:t>
            </a:r>
          </a:p>
          <a:p>
            <a:pPr algn="ctr" eaLnBrk="1" hangingPunct="1"/>
            <a:r>
              <a:rPr lang="en-US" sz="2000" dirty="0">
                <a:latin typeface="Calibri"/>
                <a:ea typeface="ＭＳ Ｐゴシック"/>
              </a:rPr>
              <a:t>bad for me</a:t>
            </a:r>
            <a:endParaRPr lang="en-US" sz="2000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97AD5CA-EF6D-4848-98CF-18B64A36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20696" y="3669960"/>
            <a:ext cx="818520" cy="9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1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840F-5287-4BF8-86E3-4BD88964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325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  <a:ea typeface="+mj-lt"/>
                <a:cs typeface="+mj-lt"/>
              </a:rPr>
              <a:t>BERF: CHWARAE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D5B56-B6D5-459D-A436-459105110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843" y="1535134"/>
            <a:ext cx="6400800" cy="527458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GB" b="1" dirty="0"/>
              <a:t> </a:t>
            </a:r>
            <a:endParaRPr lang="en-GB" sz="6400" b="1" dirty="0">
              <a:solidFill>
                <a:srgbClr val="00B050"/>
              </a:solidFill>
            </a:endParaRPr>
          </a:p>
          <a:p>
            <a:endParaRPr lang="en-GB" sz="6400" dirty="0"/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hoffi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chwarae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like playing …</a:t>
            </a:r>
          </a:p>
          <a:p>
            <a:r>
              <a:rPr lang="en-GB" sz="6400" dirty="0">
                <a:solidFill>
                  <a:srgbClr val="FF0000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ddim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yn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hoffi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chwarae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don’t like playing …</a:t>
            </a:r>
          </a:p>
          <a:p>
            <a:r>
              <a:rPr lang="en-GB" sz="6400" dirty="0">
                <a:solidFill>
                  <a:srgbClr val="FF0000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mwynhau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chwarae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enjoy playing …</a:t>
            </a:r>
          </a:p>
          <a:p>
            <a:r>
              <a:rPr lang="en-GB" sz="6400" dirty="0">
                <a:solidFill>
                  <a:srgbClr val="FF0000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casáu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chwarae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hate playing …</a:t>
            </a:r>
          </a:p>
          <a:p>
            <a:r>
              <a:rPr lang="en-GB" sz="6400" dirty="0">
                <a:solidFill>
                  <a:srgbClr val="FF0000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dwlu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ar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chwarae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adore playing …</a:t>
            </a:r>
          </a:p>
          <a:p>
            <a:r>
              <a:rPr lang="en-GB" sz="6400" dirty="0">
                <a:solidFill>
                  <a:srgbClr val="FF0000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Chwaraeais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played …</a:t>
            </a:r>
            <a:endParaRPr lang="en-US" sz="6400" dirty="0">
              <a:solidFill>
                <a:schemeClr val="tx1"/>
              </a:solidFill>
              <a:cs typeface="Calibri"/>
            </a:endParaRPr>
          </a:p>
          <a:p>
            <a:endParaRPr lang="en-US" sz="6400" dirty="0">
              <a:cs typeface="Calibri"/>
            </a:endParaRPr>
          </a:p>
          <a:p>
            <a:endParaRPr lang="en-US" sz="6400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1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732F-1484-424F-ABA5-5B83EE45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66" y="82301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r>
              <a:rPr lang="en-US" b="1" dirty="0">
                <a:solidFill>
                  <a:srgbClr val="00B050"/>
                </a:solidFill>
                <a:cs typeface="Calibri"/>
              </a:rPr>
              <a:t>GÊM</a:t>
            </a: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r>
              <a:rPr lang="en-US" b="1" dirty="0">
                <a:solidFill>
                  <a:srgbClr val="7030A0"/>
                </a:solidFill>
                <a:cs typeface="Calibri"/>
              </a:rPr>
              <a:t>Word Wall: Open the Box</a:t>
            </a:r>
            <a:br>
              <a:rPr lang="en-US" b="1" dirty="0">
                <a:solidFill>
                  <a:srgbClr val="7030A0"/>
                </a:solidFill>
                <a:cs typeface="Calibri"/>
              </a:rPr>
            </a:br>
            <a:br>
              <a:rPr lang="en-US" b="1" dirty="0">
                <a:solidFill>
                  <a:srgbClr val="7030A0"/>
                </a:solidFill>
                <a:cs typeface="Calibri"/>
              </a:rPr>
            </a:br>
            <a:r>
              <a:rPr lang="en-US" b="1" dirty="0">
                <a:solidFill>
                  <a:srgbClr val="7030A0"/>
                </a:solidFill>
                <a:cs typeface="Calibri"/>
                <a:hlinkClick r:id="rId3"/>
              </a:rPr>
              <a:t>https://wordwall.net/resource/3830029 </a:t>
            </a:r>
            <a:br>
              <a:rPr lang="en-US" b="1" dirty="0">
                <a:solidFill>
                  <a:srgbClr val="7030A0"/>
                </a:solidFill>
                <a:cs typeface="Calibri"/>
              </a:rPr>
            </a:br>
            <a:br>
              <a:rPr lang="en-US" b="1" dirty="0">
                <a:solidFill>
                  <a:srgbClr val="7030A0"/>
                </a:solidFill>
                <a:cs typeface="Calibri"/>
              </a:rPr>
            </a:br>
            <a:br>
              <a:rPr lang="en-US" b="1" dirty="0">
                <a:solidFill>
                  <a:srgbClr val="7030A0"/>
                </a:solidFill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B18DD-D721-4BAC-B2A7-48DFCC7E89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35" t="17601" r="25714" b="22306"/>
          <a:stretch/>
        </p:blipFill>
        <p:spPr>
          <a:xfrm>
            <a:off x="2640968" y="3707357"/>
            <a:ext cx="4645833" cy="29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7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GEIRFA</a:t>
            </a:r>
          </a:p>
        </p:txBody>
      </p:sp>
      <p:pic>
        <p:nvPicPr>
          <p:cNvPr id="9" name="Content Placeholder 8" descr="A picture containing person, outdoor, child, sport&#10;&#10;Description automatically generated">
            <a:extLst>
              <a:ext uri="{FF2B5EF4-FFF2-40B4-BE49-F238E27FC236}">
                <a16:creationId xmlns:a16="http://schemas.microsoft.com/office/drawing/2014/main" id="{F5311B7B-AFE5-4114-AF99-D4548AA14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9416" y="4519769"/>
            <a:ext cx="2305486" cy="1305117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11016" y="3236800"/>
            <a:ext cx="114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87062" y="3260840"/>
            <a:ext cx="114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37051" y="4385177"/>
            <a:ext cx="733967" cy="1760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78877" y="3274187"/>
            <a:ext cx="23394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>
                <a:solidFill>
                  <a:srgbClr val="FF0000"/>
                </a:solidFill>
                <a:latin typeface="Calibri"/>
                <a:ea typeface="ＭＳ Ｐゴシック"/>
              </a:rPr>
              <a:t> </a:t>
            </a:r>
            <a:r>
              <a:rPr lang="en-US" sz="3000" dirty="0" err="1">
                <a:solidFill>
                  <a:srgbClr val="FF0000"/>
                </a:solidFill>
                <a:latin typeface="Calibri"/>
                <a:ea typeface="ＭＳ Ｐゴシック"/>
              </a:rPr>
              <a:t>chwarae</a:t>
            </a:r>
            <a:r>
              <a:rPr lang="en-US" sz="30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r>
              <a:rPr lang="en-US" sz="3000" dirty="0" err="1">
                <a:solidFill>
                  <a:srgbClr val="FF0000"/>
                </a:solidFill>
                <a:latin typeface="Calibri"/>
                <a:ea typeface="ＭＳ Ｐゴシック"/>
              </a:rPr>
              <a:t>pêl-droed</a:t>
            </a:r>
            <a:r>
              <a:rPr lang="en-US" sz="30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>
          <a:xfrm>
            <a:off x="6094896" y="3315779"/>
            <a:ext cx="3010672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3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lang="en-US" sz="3000" dirty="0">
                <a:solidFill>
                  <a:srgbClr val="FF0000"/>
                </a:solidFill>
                <a:latin typeface="Calibri"/>
                <a:cs typeface="Calibri"/>
              </a:rPr>
              <a:t> y </a:t>
            </a:r>
            <a:r>
              <a:rPr lang="en-US" sz="3000" dirty="0" err="1">
                <a:solidFill>
                  <a:srgbClr val="FF0000"/>
                </a:solidFill>
                <a:latin typeface="Calibri"/>
                <a:cs typeface="Calibri"/>
              </a:rPr>
              <a:t>cyfrifiadur</a:t>
            </a:r>
            <a:endParaRPr lang="en-US" sz="3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6036" y="2961836"/>
            <a:ext cx="207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</a:rPr>
              <a:t>Hobiau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7D1E0E-FF71-4253-BF12-311996514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59685">
            <a:off x="5248300" y="4511796"/>
            <a:ext cx="841321" cy="1560711"/>
          </a:xfrm>
          <a:prstGeom prst="rect">
            <a:avLst/>
          </a:prstGeom>
        </p:spPr>
      </p:pic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2F63DE01-DB1D-499E-A762-E2301FF48B42}"/>
              </a:ext>
            </a:extLst>
          </p:cNvPr>
          <p:cNvSpPr txBox="1">
            <a:spLocks/>
          </p:cNvSpPr>
          <p:nvPr/>
        </p:nvSpPr>
        <p:spPr>
          <a:xfrm>
            <a:off x="4572001" y="6074436"/>
            <a:ext cx="4212160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3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3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/>
                <a:cs typeface="Calibri"/>
              </a:rPr>
              <a:t>pêl-rwyd</a:t>
            </a:r>
            <a:endParaRPr lang="en-US" sz="3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30" name="Picture 29" descr="A close up of a computer&#10;&#10;Description automatically generated">
            <a:extLst>
              <a:ext uri="{FF2B5EF4-FFF2-40B4-BE49-F238E27FC236}">
                <a16:creationId xmlns:a16="http://schemas.microsoft.com/office/drawing/2014/main" id="{E86981EC-6151-445B-8494-561DF69C4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16204" y="1328227"/>
            <a:ext cx="1665490" cy="1837782"/>
          </a:xfrm>
          <a:prstGeom prst="rect">
            <a:avLst/>
          </a:prstGeom>
        </p:spPr>
      </p:pic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DC8CC368-42B8-4759-A40D-6683DA910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21698" y="2473094"/>
            <a:ext cx="857900" cy="842685"/>
          </a:xfrm>
          <a:prstGeom prst="rect">
            <a:avLst/>
          </a:prstGeom>
        </p:spPr>
      </p:pic>
      <p:pic>
        <p:nvPicPr>
          <p:cNvPr id="17" name="Picture 16" descr="A picture containing game, sport, ball, outdoor&#10;&#10;Description automatically generated">
            <a:extLst>
              <a:ext uri="{FF2B5EF4-FFF2-40B4-BE49-F238E27FC236}">
                <a16:creationId xmlns:a16="http://schemas.microsoft.com/office/drawing/2014/main" id="{9D54295E-FF40-4044-9CD0-470B115B3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125226" y="4900230"/>
            <a:ext cx="1912213" cy="1275431"/>
          </a:xfrm>
          <a:prstGeom prst="rect">
            <a:avLst/>
          </a:prstGeom>
        </p:spPr>
      </p:pic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CCA0EFF2-7F0D-4A67-A20D-B8EEC0FD3E1B}"/>
              </a:ext>
            </a:extLst>
          </p:cNvPr>
          <p:cNvSpPr txBox="1">
            <a:spLocks/>
          </p:cNvSpPr>
          <p:nvPr/>
        </p:nvSpPr>
        <p:spPr>
          <a:xfrm>
            <a:off x="-492804" y="5722534"/>
            <a:ext cx="4212160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3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3000">
                <a:solidFill>
                  <a:srgbClr val="FF0000"/>
                </a:solidFill>
                <a:latin typeface="Calibri"/>
                <a:cs typeface="Calibri"/>
              </a:rPr>
              <a:t> tag</a:t>
            </a:r>
            <a:endParaRPr lang="en-US" sz="3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F1EF-7823-41E3-97D6-768A305D3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91" y="477029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cs typeface="Calibri"/>
              </a:rPr>
              <a:t>GÊM</a:t>
            </a:r>
            <a:br>
              <a:rPr lang="en-US" dirty="0">
                <a:cs typeface="Calibri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C1880-C342-4090-805F-0CB14C15B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117785"/>
            <a:ext cx="6400800" cy="35210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Beat the Mouse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97F756CE-157A-4FC8-80EF-E33154D31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93" y="4085201"/>
            <a:ext cx="2743198" cy="11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8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2"/>
          <p:cNvSpPr>
            <a:spLocks/>
          </p:cNvSpPr>
          <p:nvPr/>
        </p:nvSpPr>
        <p:spPr bwMode="auto">
          <a:xfrm>
            <a:off x="838200" y="5943600"/>
            <a:ext cx="287338" cy="431800"/>
          </a:xfrm>
          <a:custGeom>
            <a:avLst/>
            <a:gdLst>
              <a:gd name="T0" fmla="*/ 2147483646 w 229"/>
              <a:gd name="T1" fmla="*/ 2147483646 h 272"/>
              <a:gd name="T2" fmla="*/ 2147483646 w 229"/>
              <a:gd name="T3" fmla="*/ 2147483646 h 272"/>
              <a:gd name="T4" fmla="*/ 2147483646 w 229"/>
              <a:gd name="T5" fmla="*/ 2147483646 h 272"/>
              <a:gd name="T6" fmla="*/ 2147483646 w 229"/>
              <a:gd name="T7" fmla="*/ 2147483646 h 272"/>
              <a:gd name="T8" fmla="*/ 2147483646 w 229"/>
              <a:gd name="T9" fmla="*/ 2147483646 h 272"/>
              <a:gd name="T10" fmla="*/ 2147483646 w 229"/>
              <a:gd name="T11" fmla="*/ 2147483646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9"/>
              <a:gd name="T19" fmla="*/ 0 h 272"/>
              <a:gd name="T20" fmla="*/ 229 w 229"/>
              <a:gd name="T21" fmla="*/ 272 h 2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9" h="272">
                <a:moveTo>
                  <a:pt x="25" y="272"/>
                </a:moveTo>
                <a:lnTo>
                  <a:pt x="200" y="206"/>
                </a:lnTo>
                <a:cubicBezTo>
                  <a:pt x="229" y="173"/>
                  <a:pt x="214" y="105"/>
                  <a:pt x="200" y="72"/>
                </a:cubicBezTo>
                <a:cubicBezTo>
                  <a:pt x="186" y="39"/>
                  <a:pt x="142" y="0"/>
                  <a:pt x="113" y="6"/>
                </a:cubicBezTo>
                <a:cubicBezTo>
                  <a:pt x="83" y="12"/>
                  <a:pt x="50" y="10"/>
                  <a:pt x="25" y="106"/>
                </a:cubicBezTo>
                <a:cubicBezTo>
                  <a:pt x="0" y="202"/>
                  <a:pt x="25" y="237"/>
                  <a:pt x="25" y="272"/>
                </a:cubicBez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6013450"/>
            <a:ext cx="936625" cy="295275"/>
            <a:chOff x="1882" y="1883"/>
            <a:chExt cx="2260" cy="554"/>
          </a:xfrm>
        </p:grpSpPr>
        <p:sp>
          <p:nvSpPr>
            <p:cNvPr id="91140" name="Oval 4">
              <a:extLst>
                <a:ext uri="{FF2B5EF4-FFF2-40B4-BE49-F238E27FC236}">
                  <a16:creationId xmlns:a16="http://schemas.microsoft.com/office/drawing/2014/main" id="{8CA94353-CC65-514A-B6EA-AF617957A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4" name="Oval 5"/>
            <p:cNvSpPr>
              <a:spLocks noChangeArrowheads="1"/>
            </p:cNvSpPr>
            <p:nvPr/>
          </p:nvSpPr>
          <p:spPr bwMode="auto">
            <a:xfrm>
              <a:off x="206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2" name="Freeform 6">
              <a:extLst>
                <a:ext uri="{FF2B5EF4-FFF2-40B4-BE49-F238E27FC236}">
                  <a16:creationId xmlns:a16="http://schemas.microsoft.com/office/drawing/2014/main" id="{283F14A2-595A-2248-852A-A682F972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883"/>
              <a:ext cx="2256" cy="554"/>
            </a:xfrm>
            <a:custGeom>
              <a:avLst/>
              <a:gdLst/>
              <a:ahLst/>
              <a:cxnLst>
                <a:cxn ang="0">
                  <a:pos x="86" y="413"/>
                </a:cxn>
                <a:cxn ang="0">
                  <a:pos x="494" y="232"/>
                </a:cxn>
                <a:cxn ang="0">
                  <a:pos x="664" y="247"/>
                </a:cxn>
                <a:cxn ang="0">
                  <a:pos x="673" y="220"/>
                </a:cxn>
                <a:cxn ang="0">
                  <a:pos x="700" y="202"/>
                </a:cxn>
                <a:cxn ang="0">
                  <a:pos x="710" y="174"/>
                </a:cxn>
                <a:cxn ang="0">
                  <a:pos x="737" y="165"/>
                </a:cxn>
                <a:cxn ang="0">
                  <a:pos x="792" y="156"/>
                </a:cxn>
                <a:cxn ang="0">
                  <a:pos x="938" y="55"/>
                </a:cxn>
                <a:cxn ang="0">
                  <a:pos x="1322" y="83"/>
                </a:cxn>
                <a:cxn ang="0">
                  <a:pos x="1414" y="192"/>
                </a:cxn>
                <a:cxn ang="0">
                  <a:pos x="1404" y="458"/>
                </a:cxn>
                <a:cxn ang="0">
                  <a:pos x="2255" y="503"/>
                </a:cxn>
                <a:cxn ang="0">
                  <a:pos x="1185" y="531"/>
                </a:cxn>
                <a:cxn ang="0">
                  <a:pos x="362" y="522"/>
                </a:cxn>
                <a:cxn ang="0">
                  <a:pos x="70" y="531"/>
                </a:cxn>
                <a:cxn ang="0">
                  <a:pos x="15" y="512"/>
                </a:cxn>
                <a:cxn ang="0">
                  <a:pos x="51" y="458"/>
                </a:cxn>
                <a:cxn ang="0">
                  <a:pos x="70" y="439"/>
                </a:cxn>
                <a:cxn ang="0">
                  <a:pos x="86" y="413"/>
                </a:cxn>
              </a:cxnLst>
              <a:rect l="0" t="0" r="r" b="b"/>
              <a:pathLst>
                <a:path w="2255" h="554">
                  <a:moveTo>
                    <a:pt x="86" y="413"/>
                  </a:moveTo>
                  <a:lnTo>
                    <a:pt x="494" y="232"/>
                  </a:lnTo>
                  <a:cubicBezTo>
                    <a:pt x="590" y="204"/>
                    <a:pt x="634" y="249"/>
                    <a:pt x="664" y="247"/>
                  </a:cubicBezTo>
                  <a:cubicBezTo>
                    <a:pt x="664" y="238"/>
                    <a:pt x="667" y="227"/>
                    <a:pt x="673" y="220"/>
                  </a:cubicBezTo>
                  <a:cubicBezTo>
                    <a:pt x="680" y="212"/>
                    <a:pt x="691" y="208"/>
                    <a:pt x="700" y="202"/>
                  </a:cubicBezTo>
                  <a:cubicBezTo>
                    <a:pt x="703" y="193"/>
                    <a:pt x="703" y="181"/>
                    <a:pt x="710" y="174"/>
                  </a:cubicBezTo>
                  <a:cubicBezTo>
                    <a:pt x="717" y="167"/>
                    <a:pt x="729" y="169"/>
                    <a:pt x="737" y="165"/>
                  </a:cubicBezTo>
                  <a:cubicBezTo>
                    <a:pt x="753" y="152"/>
                    <a:pt x="759" y="174"/>
                    <a:pt x="792" y="156"/>
                  </a:cubicBezTo>
                  <a:cubicBezTo>
                    <a:pt x="825" y="138"/>
                    <a:pt x="792" y="110"/>
                    <a:pt x="938" y="55"/>
                  </a:cubicBezTo>
                  <a:cubicBezTo>
                    <a:pt x="1084" y="0"/>
                    <a:pt x="1193" y="62"/>
                    <a:pt x="1322" y="83"/>
                  </a:cubicBezTo>
                  <a:cubicBezTo>
                    <a:pt x="1351" y="121"/>
                    <a:pt x="1380" y="159"/>
                    <a:pt x="1414" y="192"/>
                  </a:cubicBezTo>
                  <a:cubicBezTo>
                    <a:pt x="1432" y="249"/>
                    <a:pt x="1384" y="357"/>
                    <a:pt x="1404" y="458"/>
                  </a:cubicBezTo>
                  <a:cubicBezTo>
                    <a:pt x="1408" y="477"/>
                    <a:pt x="2091" y="503"/>
                    <a:pt x="2255" y="503"/>
                  </a:cubicBezTo>
                  <a:cubicBezTo>
                    <a:pt x="2217" y="520"/>
                    <a:pt x="1502" y="525"/>
                    <a:pt x="1185" y="531"/>
                  </a:cubicBezTo>
                  <a:cubicBezTo>
                    <a:pt x="887" y="473"/>
                    <a:pt x="893" y="515"/>
                    <a:pt x="362" y="522"/>
                  </a:cubicBezTo>
                  <a:cubicBezTo>
                    <a:pt x="267" y="554"/>
                    <a:pt x="169" y="536"/>
                    <a:pt x="70" y="531"/>
                  </a:cubicBezTo>
                  <a:cubicBezTo>
                    <a:pt x="69" y="531"/>
                    <a:pt x="16" y="514"/>
                    <a:pt x="15" y="512"/>
                  </a:cubicBezTo>
                  <a:cubicBezTo>
                    <a:pt x="0" y="466"/>
                    <a:pt x="25" y="467"/>
                    <a:pt x="51" y="458"/>
                  </a:cubicBezTo>
                  <a:cubicBezTo>
                    <a:pt x="57" y="452"/>
                    <a:pt x="62" y="444"/>
                    <a:pt x="70" y="439"/>
                  </a:cubicBezTo>
                  <a:cubicBezTo>
                    <a:pt x="99" y="421"/>
                    <a:pt x="105" y="443"/>
                    <a:pt x="86" y="41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91143" name="Oval 7">
              <a:extLst>
                <a:ext uri="{FF2B5EF4-FFF2-40B4-BE49-F238E27FC236}">
                  <a16:creationId xmlns:a16="http://schemas.microsoft.com/office/drawing/2014/main" id="{BFC40771-8DD5-B844-87D2-EA0DD1B13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7" name="Oval 8"/>
            <p:cNvSpPr>
              <a:spLocks noChangeArrowheads="1"/>
            </p:cNvSpPr>
            <p:nvPr/>
          </p:nvSpPr>
          <p:spPr bwMode="auto">
            <a:xfrm>
              <a:off x="215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5" name="Oval 9">
              <a:extLst>
                <a:ext uri="{FF2B5EF4-FFF2-40B4-BE49-F238E27FC236}">
                  <a16:creationId xmlns:a16="http://schemas.microsoft.com/office/drawing/2014/main" id="{A66457B6-3012-6A43-876F-9DACE7FBB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97"/>
              <a:ext cx="138" cy="8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</p:grpSp>
      <p:sp>
        <p:nvSpPr>
          <p:cNvPr id="4099" name="Freeform 15" descr="Recycled paper"/>
          <p:cNvSpPr>
            <a:spLocks/>
          </p:cNvSpPr>
          <p:nvPr/>
        </p:nvSpPr>
        <p:spPr bwMode="auto">
          <a:xfrm>
            <a:off x="0" y="5867400"/>
            <a:ext cx="914400" cy="609600"/>
          </a:xfrm>
          <a:custGeom>
            <a:avLst/>
            <a:gdLst>
              <a:gd name="T0" fmla="*/ 0 w 506"/>
              <a:gd name="T1" fmla="*/ 2147483646 h 272"/>
              <a:gd name="T2" fmla="*/ 2147483646 w 506"/>
              <a:gd name="T3" fmla="*/ 2147483646 h 272"/>
              <a:gd name="T4" fmla="*/ 2147483646 w 506"/>
              <a:gd name="T5" fmla="*/ 2147483646 h 272"/>
              <a:gd name="T6" fmla="*/ 0 w 506"/>
              <a:gd name="T7" fmla="*/ 0 h 272"/>
              <a:gd name="T8" fmla="*/ 0 w 506"/>
              <a:gd name="T9" fmla="*/ 2147483646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6"/>
              <a:gd name="T16" fmla="*/ 0 h 272"/>
              <a:gd name="T17" fmla="*/ 506 w 506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6" h="272">
                <a:moveTo>
                  <a:pt x="0" y="272"/>
                </a:moveTo>
                <a:cubicBezTo>
                  <a:pt x="0" y="272"/>
                  <a:pt x="232" y="263"/>
                  <a:pt x="464" y="254"/>
                </a:cubicBezTo>
                <a:cubicBezTo>
                  <a:pt x="469" y="140"/>
                  <a:pt x="451" y="112"/>
                  <a:pt x="506" y="29"/>
                </a:cubicBezTo>
                <a:cubicBezTo>
                  <a:pt x="253" y="14"/>
                  <a:pt x="0" y="0"/>
                  <a:pt x="0" y="0"/>
                </a:cubicBezTo>
                <a:lnTo>
                  <a:pt x="0" y="27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4038600" y="2819400"/>
            <a:ext cx="914400" cy="838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971550" y="3018273"/>
            <a:ext cx="2800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 playing football</a:t>
            </a:r>
            <a:endParaRPr lang="en-US" sz="24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5219700" y="2852738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Chwarae</a:t>
            </a:r>
            <a:r>
              <a:rPr lang="en-GB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pêl-droed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16" name="Picture 15" descr="A close up of a football ball&#10;&#10;Description automatically generated">
            <a:extLst>
              <a:ext uri="{FF2B5EF4-FFF2-40B4-BE49-F238E27FC236}">
                <a16:creationId xmlns:a16="http://schemas.microsoft.com/office/drawing/2014/main" id="{7BE7FCC7-36E1-4C88-ACAE-5F0E61F26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20277" y="1882426"/>
            <a:ext cx="857900" cy="8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0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usesteps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animBg="1"/>
      <p:bldP spid="91153" grpId="0" autoUpdateAnimBg="0"/>
      <p:bldP spid="9115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2"/>
          <p:cNvSpPr>
            <a:spLocks/>
          </p:cNvSpPr>
          <p:nvPr/>
        </p:nvSpPr>
        <p:spPr bwMode="auto">
          <a:xfrm>
            <a:off x="838200" y="5943600"/>
            <a:ext cx="287338" cy="431800"/>
          </a:xfrm>
          <a:custGeom>
            <a:avLst/>
            <a:gdLst>
              <a:gd name="T0" fmla="*/ 2147483646 w 229"/>
              <a:gd name="T1" fmla="*/ 2147483646 h 272"/>
              <a:gd name="T2" fmla="*/ 2147483646 w 229"/>
              <a:gd name="T3" fmla="*/ 2147483646 h 272"/>
              <a:gd name="T4" fmla="*/ 2147483646 w 229"/>
              <a:gd name="T5" fmla="*/ 2147483646 h 272"/>
              <a:gd name="T6" fmla="*/ 2147483646 w 229"/>
              <a:gd name="T7" fmla="*/ 2147483646 h 272"/>
              <a:gd name="T8" fmla="*/ 2147483646 w 229"/>
              <a:gd name="T9" fmla="*/ 2147483646 h 272"/>
              <a:gd name="T10" fmla="*/ 2147483646 w 229"/>
              <a:gd name="T11" fmla="*/ 2147483646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9"/>
              <a:gd name="T19" fmla="*/ 0 h 272"/>
              <a:gd name="T20" fmla="*/ 229 w 229"/>
              <a:gd name="T21" fmla="*/ 272 h 2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9" h="272">
                <a:moveTo>
                  <a:pt x="25" y="272"/>
                </a:moveTo>
                <a:lnTo>
                  <a:pt x="200" y="206"/>
                </a:lnTo>
                <a:cubicBezTo>
                  <a:pt x="229" y="173"/>
                  <a:pt x="214" y="105"/>
                  <a:pt x="200" y="72"/>
                </a:cubicBezTo>
                <a:cubicBezTo>
                  <a:pt x="186" y="39"/>
                  <a:pt x="142" y="0"/>
                  <a:pt x="113" y="6"/>
                </a:cubicBezTo>
                <a:cubicBezTo>
                  <a:pt x="83" y="12"/>
                  <a:pt x="50" y="10"/>
                  <a:pt x="25" y="106"/>
                </a:cubicBezTo>
                <a:cubicBezTo>
                  <a:pt x="0" y="202"/>
                  <a:pt x="25" y="237"/>
                  <a:pt x="25" y="272"/>
                </a:cubicBez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6013450"/>
            <a:ext cx="936625" cy="295275"/>
            <a:chOff x="1882" y="1883"/>
            <a:chExt cx="2260" cy="554"/>
          </a:xfrm>
        </p:grpSpPr>
        <p:sp>
          <p:nvSpPr>
            <p:cNvPr id="91140" name="Oval 4">
              <a:extLst>
                <a:ext uri="{FF2B5EF4-FFF2-40B4-BE49-F238E27FC236}">
                  <a16:creationId xmlns:a16="http://schemas.microsoft.com/office/drawing/2014/main" id="{8CA94353-CC65-514A-B6EA-AF617957A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4" name="Oval 5"/>
            <p:cNvSpPr>
              <a:spLocks noChangeArrowheads="1"/>
            </p:cNvSpPr>
            <p:nvPr/>
          </p:nvSpPr>
          <p:spPr bwMode="auto">
            <a:xfrm>
              <a:off x="206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2" name="Freeform 6">
              <a:extLst>
                <a:ext uri="{FF2B5EF4-FFF2-40B4-BE49-F238E27FC236}">
                  <a16:creationId xmlns:a16="http://schemas.microsoft.com/office/drawing/2014/main" id="{283F14A2-595A-2248-852A-A682F972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883"/>
              <a:ext cx="2256" cy="554"/>
            </a:xfrm>
            <a:custGeom>
              <a:avLst/>
              <a:gdLst/>
              <a:ahLst/>
              <a:cxnLst>
                <a:cxn ang="0">
                  <a:pos x="86" y="413"/>
                </a:cxn>
                <a:cxn ang="0">
                  <a:pos x="494" y="232"/>
                </a:cxn>
                <a:cxn ang="0">
                  <a:pos x="664" y="247"/>
                </a:cxn>
                <a:cxn ang="0">
                  <a:pos x="673" y="220"/>
                </a:cxn>
                <a:cxn ang="0">
                  <a:pos x="700" y="202"/>
                </a:cxn>
                <a:cxn ang="0">
                  <a:pos x="710" y="174"/>
                </a:cxn>
                <a:cxn ang="0">
                  <a:pos x="737" y="165"/>
                </a:cxn>
                <a:cxn ang="0">
                  <a:pos x="792" y="156"/>
                </a:cxn>
                <a:cxn ang="0">
                  <a:pos x="938" y="55"/>
                </a:cxn>
                <a:cxn ang="0">
                  <a:pos x="1322" y="83"/>
                </a:cxn>
                <a:cxn ang="0">
                  <a:pos x="1414" y="192"/>
                </a:cxn>
                <a:cxn ang="0">
                  <a:pos x="1404" y="458"/>
                </a:cxn>
                <a:cxn ang="0">
                  <a:pos x="2255" y="503"/>
                </a:cxn>
                <a:cxn ang="0">
                  <a:pos x="1185" y="531"/>
                </a:cxn>
                <a:cxn ang="0">
                  <a:pos x="362" y="522"/>
                </a:cxn>
                <a:cxn ang="0">
                  <a:pos x="70" y="531"/>
                </a:cxn>
                <a:cxn ang="0">
                  <a:pos x="15" y="512"/>
                </a:cxn>
                <a:cxn ang="0">
                  <a:pos x="51" y="458"/>
                </a:cxn>
                <a:cxn ang="0">
                  <a:pos x="70" y="439"/>
                </a:cxn>
                <a:cxn ang="0">
                  <a:pos x="86" y="413"/>
                </a:cxn>
              </a:cxnLst>
              <a:rect l="0" t="0" r="r" b="b"/>
              <a:pathLst>
                <a:path w="2255" h="554">
                  <a:moveTo>
                    <a:pt x="86" y="413"/>
                  </a:moveTo>
                  <a:lnTo>
                    <a:pt x="494" y="232"/>
                  </a:lnTo>
                  <a:cubicBezTo>
                    <a:pt x="590" y="204"/>
                    <a:pt x="634" y="249"/>
                    <a:pt x="664" y="247"/>
                  </a:cubicBezTo>
                  <a:cubicBezTo>
                    <a:pt x="664" y="238"/>
                    <a:pt x="667" y="227"/>
                    <a:pt x="673" y="220"/>
                  </a:cubicBezTo>
                  <a:cubicBezTo>
                    <a:pt x="680" y="212"/>
                    <a:pt x="691" y="208"/>
                    <a:pt x="700" y="202"/>
                  </a:cubicBezTo>
                  <a:cubicBezTo>
                    <a:pt x="703" y="193"/>
                    <a:pt x="703" y="181"/>
                    <a:pt x="710" y="174"/>
                  </a:cubicBezTo>
                  <a:cubicBezTo>
                    <a:pt x="717" y="167"/>
                    <a:pt x="729" y="169"/>
                    <a:pt x="737" y="165"/>
                  </a:cubicBezTo>
                  <a:cubicBezTo>
                    <a:pt x="753" y="152"/>
                    <a:pt x="759" y="174"/>
                    <a:pt x="792" y="156"/>
                  </a:cubicBezTo>
                  <a:cubicBezTo>
                    <a:pt x="825" y="138"/>
                    <a:pt x="792" y="110"/>
                    <a:pt x="938" y="55"/>
                  </a:cubicBezTo>
                  <a:cubicBezTo>
                    <a:pt x="1084" y="0"/>
                    <a:pt x="1193" y="62"/>
                    <a:pt x="1322" y="83"/>
                  </a:cubicBezTo>
                  <a:cubicBezTo>
                    <a:pt x="1351" y="121"/>
                    <a:pt x="1380" y="159"/>
                    <a:pt x="1414" y="192"/>
                  </a:cubicBezTo>
                  <a:cubicBezTo>
                    <a:pt x="1432" y="249"/>
                    <a:pt x="1384" y="357"/>
                    <a:pt x="1404" y="458"/>
                  </a:cubicBezTo>
                  <a:cubicBezTo>
                    <a:pt x="1408" y="477"/>
                    <a:pt x="2091" y="503"/>
                    <a:pt x="2255" y="503"/>
                  </a:cubicBezTo>
                  <a:cubicBezTo>
                    <a:pt x="2217" y="520"/>
                    <a:pt x="1502" y="525"/>
                    <a:pt x="1185" y="531"/>
                  </a:cubicBezTo>
                  <a:cubicBezTo>
                    <a:pt x="887" y="473"/>
                    <a:pt x="893" y="515"/>
                    <a:pt x="362" y="522"/>
                  </a:cubicBezTo>
                  <a:cubicBezTo>
                    <a:pt x="267" y="554"/>
                    <a:pt x="169" y="536"/>
                    <a:pt x="70" y="531"/>
                  </a:cubicBezTo>
                  <a:cubicBezTo>
                    <a:pt x="69" y="531"/>
                    <a:pt x="16" y="514"/>
                    <a:pt x="15" y="512"/>
                  </a:cubicBezTo>
                  <a:cubicBezTo>
                    <a:pt x="0" y="466"/>
                    <a:pt x="25" y="467"/>
                    <a:pt x="51" y="458"/>
                  </a:cubicBezTo>
                  <a:cubicBezTo>
                    <a:pt x="57" y="452"/>
                    <a:pt x="62" y="444"/>
                    <a:pt x="70" y="439"/>
                  </a:cubicBezTo>
                  <a:cubicBezTo>
                    <a:pt x="99" y="421"/>
                    <a:pt x="105" y="443"/>
                    <a:pt x="86" y="41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91143" name="Oval 7">
              <a:extLst>
                <a:ext uri="{FF2B5EF4-FFF2-40B4-BE49-F238E27FC236}">
                  <a16:creationId xmlns:a16="http://schemas.microsoft.com/office/drawing/2014/main" id="{BFC40771-8DD5-B844-87D2-EA0DD1B13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7" name="Oval 8"/>
            <p:cNvSpPr>
              <a:spLocks noChangeArrowheads="1"/>
            </p:cNvSpPr>
            <p:nvPr/>
          </p:nvSpPr>
          <p:spPr bwMode="auto">
            <a:xfrm>
              <a:off x="215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5" name="Oval 9">
              <a:extLst>
                <a:ext uri="{FF2B5EF4-FFF2-40B4-BE49-F238E27FC236}">
                  <a16:creationId xmlns:a16="http://schemas.microsoft.com/office/drawing/2014/main" id="{A66457B6-3012-6A43-876F-9DACE7FBB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97"/>
              <a:ext cx="138" cy="8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</p:grpSp>
      <p:sp>
        <p:nvSpPr>
          <p:cNvPr id="4099" name="Freeform 15" descr="Recycled paper"/>
          <p:cNvSpPr>
            <a:spLocks/>
          </p:cNvSpPr>
          <p:nvPr/>
        </p:nvSpPr>
        <p:spPr bwMode="auto">
          <a:xfrm>
            <a:off x="0" y="5867400"/>
            <a:ext cx="914400" cy="609600"/>
          </a:xfrm>
          <a:custGeom>
            <a:avLst/>
            <a:gdLst>
              <a:gd name="T0" fmla="*/ 0 w 506"/>
              <a:gd name="T1" fmla="*/ 2147483646 h 272"/>
              <a:gd name="T2" fmla="*/ 2147483646 w 506"/>
              <a:gd name="T3" fmla="*/ 2147483646 h 272"/>
              <a:gd name="T4" fmla="*/ 2147483646 w 506"/>
              <a:gd name="T5" fmla="*/ 2147483646 h 272"/>
              <a:gd name="T6" fmla="*/ 0 w 506"/>
              <a:gd name="T7" fmla="*/ 0 h 272"/>
              <a:gd name="T8" fmla="*/ 0 w 506"/>
              <a:gd name="T9" fmla="*/ 2147483646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6"/>
              <a:gd name="T16" fmla="*/ 0 h 272"/>
              <a:gd name="T17" fmla="*/ 506 w 506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6" h="272">
                <a:moveTo>
                  <a:pt x="0" y="272"/>
                </a:moveTo>
                <a:cubicBezTo>
                  <a:pt x="0" y="272"/>
                  <a:pt x="232" y="263"/>
                  <a:pt x="464" y="254"/>
                </a:cubicBezTo>
                <a:cubicBezTo>
                  <a:pt x="469" y="140"/>
                  <a:pt x="451" y="112"/>
                  <a:pt x="506" y="29"/>
                </a:cubicBezTo>
                <a:cubicBezTo>
                  <a:pt x="253" y="14"/>
                  <a:pt x="0" y="0"/>
                  <a:pt x="0" y="0"/>
                </a:cubicBezTo>
                <a:lnTo>
                  <a:pt x="0" y="27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4038600" y="2819400"/>
            <a:ext cx="914400" cy="838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1359648" y="2970895"/>
            <a:ext cx="259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 playing tennis 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5219700" y="2852738"/>
            <a:ext cx="259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chwarae</a:t>
            </a:r>
            <a:r>
              <a:rPr lang="en-GB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tenis</a:t>
            </a:r>
            <a:endParaRPr lang="en-GB" sz="2400" b="1" dirty="0">
              <a:solidFill>
                <a:schemeClr val="accent1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16" name="Picture 15" descr="A person hitting a ball with a racket&#10;&#10;Description automatically generated">
            <a:extLst>
              <a:ext uri="{FF2B5EF4-FFF2-40B4-BE49-F238E27FC236}">
                <a16:creationId xmlns:a16="http://schemas.microsoft.com/office/drawing/2014/main" id="{EAB441FC-59BA-48B2-B276-C8979EAFD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21476" y="1673591"/>
            <a:ext cx="1088655" cy="1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usesteps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animBg="1"/>
      <p:bldP spid="91153" grpId="0" autoUpdateAnimBg="0"/>
      <p:bldP spid="9115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2"/>
          <p:cNvSpPr>
            <a:spLocks/>
          </p:cNvSpPr>
          <p:nvPr/>
        </p:nvSpPr>
        <p:spPr bwMode="auto">
          <a:xfrm>
            <a:off x="838200" y="5943600"/>
            <a:ext cx="287338" cy="431800"/>
          </a:xfrm>
          <a:custGeom>
            <a:avLst/>
            <a:gdLst>
              <a:gd name="T0" fmla="*/ 2147483646 w 229"/>
              <a:gd name="T1" fmla="*/ 2147483646 h 272"/>
              <a:gd name="T2" fmla="*/ 2147483646 w 229"/>
              <a:gd name="T3" fmla="*/ 2147483646 h 272"/>
              <a:gd name="T4" fmla="*/ 2147483646 w 229"/>
              <a:gd name="T5" fmla="*/ 2147483646 h 272"/>
              <a:gd name="T6" fmla="*/ 2147483646 w 229"/>
              <a:gd name="T7" fmla="*/ 2147483646 h 272"/>
              <a:gd name="T8" fmla="*/ 2147483646 w 229"/>
              <a:gd name="T9" fmla="*/ 2147483646 h 272"/>
              <a:gd name="T10" fmla="*/ 2147483646 w 229"/>
              <a:gd name="T11" fmla="*/ 2147483646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9"/>
              <a:gd name="T19" fmla="*/ 0 h 272"/>
              <a:gd name="T20" fmla="*/ 229 w 229"/>
              <a:gd name="T21" fmla="*/ 272 h 2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9" h="272">
                <a:moveTo>
                  <a:pt x="25" y="272"/>
                </a:moveTo>
                <a:lnTo>
                  <a:pt x="200" y="206"/>
                </a:lnTo>
                <a:cubicBezTo>
                  <a:pt x="229" y="173"/>
                  <a:pt x="214" y="105"/>
                  <a:pt x="200" y="72"/>
                </a:cubicBezTo>
                <a:cubicBezTo>
                  <a:pt x="186" y="39"/>
                  <a:pt x="142" y="0"/>
                  <a:pt x="113" y="6"/>
                </a:cubicBezTo>
                <a:cubicBezTo>
                  <a:pt x="83" y="12"/>
                  <a:pt x="50" y="10"/>
                  <a:pt x="25" y="106"/>
                </a:cubicBezTo>
                <a:cubicBezTo>
                  <a:pt x="0" y="202"/>
                  <a:pt x="25" y="237"/>
                  <a:pt x="25" y="272"/>
                </a:cubicBez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6013450"/>
            <a:ext cx="936625" cy="295275"/>
            <a:chOff x="1882" y="1883"/>
            <a:chExt cx="2260" cy="554"/>
          </a:xfrm>
        </p:grpSpPr>
        <p:sp>
          <p:nvSpPr>
            <p:cNvPr id="91140" name="Oval 4">
              <a:extLst>
                <a:ext uri="{FF2B5EF4-FFF2-40B4-BE49-F238E27FC236}">
                  <a16:creationId xmlns:a16="http://schemas.microsoft.com/office/drawing/2014/main" id="{8CA94353-CC65-514A-B6EA-AF617957A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4" name="Oval 5"/>
            <p:cNvSpPr>
              <a:spLocks noChangeArrowheads="1"/>
            </p:cNvSpPr>
            <p:nvPr/>
          </p:nvSpPr>
          <p:spPr bwMode="auto">
            <a:xfrm>
              <a:off x="206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2" name="Freeform 6">
              <a:extLst>
                <a:ext uri="{FF2B5EF4-FFF2-40B4-BE49-F238E27FC236}">
                  <a16:creationId xmlns:a16="http://schemas.microsoft.com/office/drawing/2014/main" id="{283F14A2-595A-2248-852A-A682F972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883"/>
              <a:ext cx="2256" cy="554"/>
            </a:xfrm>
            <a:custGeom>
              <a:avLst/>
              <a:gdLst/>
              <a:ahLst/>
              <a:cxnLst>
                <a:cxn ang="0">
                  <a:pos x="86" y="413"/>
                </a:cxn>
                <a:cxn ang="0">
                  <a:pos x="494" y="232"/>
                </a:cxn>
                <a:cxn ang="0">
                  <a:pos x="664" y="247"/>
                </a:cxn>
                <a:cxn ang="0">
                  <a:pos x="673" y="220"/>
                </a:cxn>
                <a:cxn ang="0">
                  <a:pos x="700" y="202"/>
                </a:cxn>
                <a:cxn ang="0">
                  <a:pos x="710" y="174"/>
                </a:cxn>
                <a:cxn ang="0">
                  <a:pos x="737" y="165"/>
                </a:cxn>
                <a:cxn ang="0">
                  <a:pos x="792" y="156"/>
                </a:cxn>
                <a:cxn ang="0">
                  <a:pos x="938" y="55"/>
                </a:cxn>
                <a:cxn ang="0">
                  <a:pos x="1322" y="83"/>
                </a:cxn>
                <a:cxn ang="0">
                  <a:pos x="1414" y="192"/>
                </a:cxn>
                <a:cxn ang="0">
                  <a:pos x="1404" y="458"/>
                </a:cxn>
                <a:cxn ang="0">
                  <a:pos x="2255" y="503"/>
                </a:cxn>
                <a:cxn ang="0">
                  <a:pos x="1185" y="531"/>
                </a:cxn>
                <a:cxn ang="0">
                  <a:pos x="362" y="522"/>
                </a:cxn>
                <a:cxn ang="0">
                  <a:pos x="70" y="531"/>
                </a:cxn>
                <a:cxn ang="0">
                  <a:pos x="15" y="512"/>
                </a:cxn>
                <a:cxn ang="0">
                  <a:pos x="51" y="458"/>
                </a:cxn>
                <a:cxn ang="0">
                  <a:pos x="70" y="439"/>
                </a:cxn>
                <a:cxn ang="0">
                  <a:pos x="86" y="413"/>
                </a:cxn>
              </a:cxnLst>
              <a:rect l="0" t="0" r="r" b="b"/>
              <a:pathLst>
                <a:path w="2255" h="554">
                  <a:moveTo>
                    <a:pt x="86" y="413"/>
                  </a:moveTo>
                  <a:lnTo>
                    <a:pt x="494" y="232"/>
                  </a:lnTo>
                  <a:cubicBezTo>
                    <a:pt x="590" y="204"/>
                    <a:pt x="634" y="249"/>
                    <a:pt x="664" y="247"/>
                  </a:cubicBezTo>
                  <a:cubicBezTo>
                    <a:pt x="664" y="238"/>
                    <a:pt x="667" y="227"/>
                    <a:pt x="673" y="220"/>
                  </a:cubicBezTo>
                  <a:cubicBezTo>
                    <a:pt x="680" y="212"/>
                    <a:pt x="691" y="208"/>
                    <a:pt x="700" y="202"/>
                  </a:cubicBezTo>
                  <a:cubicBezTo>
                    <a:pt x="703" y="193"/>
                    <a:pt x="703" y="181"/>
                    <a:pt x="710" y="174"/>
                  </a:cubicBezTo>
                  <a:cubicBezTo>
                    <a:pt x="717" y="167"/>
                    <a:pt x="729" y="169"/>
                    <a:pt x="737" y="165"/>
                  </a:cubicBezTo>
                  <a:cubicBezTo>
                    <a:pt x="753" y="152"/>
                    <a:pt x="759" y="174"/>
                    <a:pt x="792" y="156"/>
                  </a:cubicBezTo>
                  <a:cubicBezTo>
                    <a:pt x="825" y="138"/>
                    <a:pt x="792" y="110"/>
                    <a:pt x="938" y="55"/>
                  </a:cubicBezTo>
                  <a:cubicBezTo>
                    <a:pt x="1084" y="0"/>
                    <a:pt x="1193" y="62"/>
                    <a:pt x="1322" y="83"/>
                  </a:cubicBezTo>
                  <a:cubicBezTo>
                    <a:pt x="1351" y="121"/>
                    <a:pt x="1380" y="159"/>
                    <a:pt x="1414" y="192"/>
                  </a:cubicBezTo>
                  <a:cubicBezTo>
                    <a:pt x="1432" y="249"/>
                    <a:pt x="1384" y="357"/>
                    <a:pt x="1404" y="458"/>
                  </a:cubicBezTo>
                  <a:cubicBezTo>
                    <a:pt x="1408" y="477"/>
                    <a:pt x="2091" y="503"/>
                    <a:pt x="2255" y="503"/>
                  </a:cubicBezTo>
                  <a:cubicBezTo>
                    <a:pt x="2217" y="520"/>
                    <a:pt x="1502" y="525"/>
                    <a:pt x="1185" y="531"/>
                  </a:cubicBezTo>
                  <a:cubicBezTo>
                    <a:pt x="887" y="473"/>
                    <a:pt x="893" y="515"/>
                    <a:pt x="362" y="522"/>
                  </a:cubicBezTo>
                  <a:cubicBezTo>
                    <a:pt x="267" y="554"/>
                    <a:pt x="169" y="536"/>
                    <a:pt x="70" y="531"/>
                  </a:cubicBezTo>
                  <a:cubicBezTo>
                    <a:pt x="69" y="531"/>
                    <a:pt x="16" y="514"/>
                    <a:pt x="15" y="512"/>
                  </a:cubicBezTo>
                  <a:cubicBezTo>
                    <a:pt x="0" y="466"/>
                    <a:pt x="25" y="467"/>
                    <a:pt x="51" y="458"/>
                  </a:cubicBezTo>
                  <a:cubicBezTo>
                    <a:pt x="57" y="452"/>
                    <a:pt x="62" y="444"/>
                    <a:pt x="70" y="439"/>
                  </a:cubicBezTo>
                  <a:cubicBezTo>
                    <a:pt x="99" y="421"/>
                    <a:pt x="105" y="443"/>
                    <a:pt x="86" y="41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91143" name="Oval 7">
              <a:extLst>
                <a:ext uri="{FF2B5EF4-FFF2-40B4-BE49-F238E27FC236}">
                  <a16:creationId xmlns:a16="http://schemas.microsoft.com/office/drawing/2014/main" id="{BFC40771-8DD5-B844-87D2-EA0DD1B13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7" name="Oval 8"/>
            <p:cNvSpPr>
              <a:spLocks noChangeArrowheads="1"/>
            </p:cNvSpPr>
            <p:nvPr/>
          </p:nvSpPr>
          <p:spPr bwMode="auto">
            <a:xfrm>
              <a:off x="215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5" name="Oval 9">
              <a:extLst>
                <a:ext uri="{FF2B5EF4-FFF2-40B4-BE49-F238E27FC236}">
                  <a16:creationId xmlns:a16="http://schemas.microsoft.com/office/drawing/2014/main" id="{A66457B6-3012-6A43-876F-9DACE7FBB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97"/>
              <a:ext cx="138" cy="8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</p:grpSp>
      <p:sp>
        <p:nvSpPr>
          <p:cNvPr id="4099" name="Freeform 15" descr="Recycled paper"/>
          <p:cNvSpPr>
            <a:spLocks/>
          </p:cNvSpPr>
          <p:nvPr/>
        </p:nvSpPr>
        <p:spPr bwMode="auto">
          <a:xfrm>
            <a:off x="0" y="5867400"/>
            <a:ext cx="914400" cy="609600"/>
          </a:xfrm>
          <a:custGeom>
            <a:avLst/>
            <a:gdLst>
              <a:gd name="T0" fmla="*/ 0 w 506"/>
              <a:gd name="T1" fmla="*/ 2147483646 h 272"/>
              <a:gd name="T2" fmla="*/ 2147483646 w 506"/>
              <a:gd name="T3" fmla="*/ 2147483646 h 272"/>
              <a:gd name="T4" fmla="*/ 2147483646 w 506"/>
              <a:gd name="T5" fmla="*/ 2147483646 h 272"/>
              <a:gd name="T6" fmla="*/ 0 w 506"/>
              <a:gd name="T7" fmla="*/ 0 h 272"/>
              <a:gd name="T8" fmla="*/ 0 w 506"/>
              <a:gd name="T9" fmla="*/ 2147483646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6"/>
              <a:gd name="T16" fmla="*/ 0 h 272"/>
              <a:gd name="T17" fmla="*/ 506 w 506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6" h="272">
                <a:moveTo>
                  <a:pt x="0" y="272"/>
                </a:moveTo>
                <a:cubicBezTo>
                  <a:pt x="0" y="272"/>
                  <a:pt x="232" y="263"/>
                  <a:pt x="464" y="254"/>
                </a:cubicBezTo>
                <a:cubicBezTo>
                  <a:pt x="469" y="140"/>
                  <a:pt x="451" y="112"/>
                  <a:pt x="506" y="29"/>
                </a:cubicBezTo>
                <a:cubicBezTo>
                  <a:pt x="253" y="14"/>
                  <a:pt x="0" y="0"/>
                  <a:pt x="0" y="0"/>
                </a:cubicBezTo>
                <a:lnTo>
                  <a:pt x="0" y="27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4038600" y="2819400"/>
            <a:ext cx="914400" cy="838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630131" y="2413337"/>
            <a:ext cx="30485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playing netball</a:t>
            </a:r>
            <a:endParaRPr lang="en-US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5219699" y="2852738"/>
            <a:ext cx="2930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chwarae</a:t>
            </a:r>
            <a:r>
              <a:rPr lang="en-GB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pêl-rwyd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15" name="Picture 14" descr="A picture containing game, sport, ball, outdoor&#10;&#10;Description automatically generated">
            <a:extLst>
              <a:ext uri="{FF2B5EF4-FFF2-40B4-BE49-F238E27FC236}">
                <a16:creationId xmlns:a16="http://schemas.microsoft.com/office/drawing/2014/main" id="{5EF80A40-7C6D-4AFE-B14A-831D95BE1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6493" y="3314403"/>
            <a:ext cx="1912213" cy="127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usesteps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animBg="1"/>
      <p:bldP spid="91153" grpId="0" autoUpdateAnimBg="0"/>
      <p:bldP spid="9115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2"/>
          <p:cNvSpPr>
            <a:spLocks/>
          </p:cNvSpPr>
          <p:nvPr/>
        </p:nvSpPr>
        <p:spPr bwMode="auto">
          <a:xfrm>
            <a:off x="838200" y="5943600"/>
            <a:ext cx="287338" cy="431800"/>
          </a:xfrm>
          <a:custGeom>
            <a:avLst/>
            <a:gdLst>
              <a:gd name="T0" fmla="*/ 2147483646 w 229"/>
              <a:gd name="T1" fmla="*/ 2147483646 h 272"/>
              <a:gd name="T2" fmla="*/ 2147483646 w 229"/>
              <a:gd name="T3" fmla="*/ 2147483646 h 272"/>
              <a:gd name="T4" fmla="*/ 2147483646 w 229"/>
              <a:gd name="T5" fmla="*/ 2147483646 h 272"/>
              <a:gd name="T6" fmla="*/ 2147483646 w 229"/>
              <a:gd name="T7" fmla="*/ 2147483646 h 272"/>
              <a:gd name="T8" fmla="*/ 2147483646 w 229"/>
              <a:gd name="T9" fmla="*/ 2147483646 h 272"/>
              <a:gd name="T10" fmla="*/ 2147483646 w 229"/>
              <a:gd name="T11" fmla="*/ 2147483646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9"/>
              <a:gd name="T19" fmla="*/ 0 h 272"/>
              <a:gd name="T20" fmla="*/ 229 w 229"/>
              <a:gd name="T21" fmla="*/ 272 h 2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9" h="272">
                <a:moveTo>
                  <a:pt x="25" y="272"/>
                </a:moveTo>
                <a:lnTo>
                  <a:pt x="200" y="206"/>
                </a:lnTo>
                <a:cubicBezTo>
                  <a:pt x="229" y="173"/>
                  <a:pt x="214" y="105"/>
                  <a:pt x="200" y="72"/>
                </a:cubicBezTo>
                <a:cubicBezTo>
                  <a:pt x="186" y="39"/>
                  <a:pt x="142" y="0"/>
                  <a:pt x="113" y="6"/>
                </a:cubicBezTo>
                <a:cubicBezTo>
                  <a:pt x="83" y="12"/>
                  <a:pt x="50" y="10"/>
                  <a:pt x="25" y="106"/>
                </a:cubicBezTo>
                <a:cubicBezTo>
                  <a:pt x="0" y="202"/>
                  <a:pt x="25" y="237"/>
                  <a:pt x="25" y="272"/>
                </a:cubicBez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6013450"/>
            <a:ext cx="936625" cy="295275"/>
            <a:chOff x="1882" y="1883"/>
            <a:chExt cx="2260" cy="554"/>
          </a:xfrm>
        </p:grpSpPr>
        <p:sp>
          <p:nvSpPr>
            <p:cNvPr id="91140" name="Oval 4">
              <a:extLst>
                <a:ext uri="{FF2B5EF4-FFF2-40B4-BE49-F238E27FC236}">
                  <a16:creationId xmlns:a16="http://schemas.microsoft.com/office/drawing/2014/main" id="{8CA94353-CC65-514A-B6EA-AF617957A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4" name="Oval 5"/>
            <p:cNvSpPr>
              <a:spLocks noChangeArrowheads="1"/>
            </p:cNvSpPr>
            <p:nvPr/>
          </p:nvSpPr>
          <p:spPr bwMode="auto">
            <a:xfrm>
              <a:off x="206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2" name="Freeform 6">
              <a:extLst>
                <a:ext uri="{FF2B5EF4-FFF2-40B4-BE49-F238E27FC236}">
                  <a16:creationId xmlns:a16="http://schemas.microsoft.com/office/drawing/2014/main" id="{283F14A2-595A-2248-852A-A682F972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883"/>
              <a:ext cx="2256" cy="554"/>
            </a:xfrm>
            <a:custGeom>
              <a:avLst/>
              <a:gdLst/>
              <a:ahLst/>
              <a:cxnLst>
                <a:cxn ang="0">
                  <a:pos x="86" y="413"/>
                </a:cxn>
                <a:cxn ang="0">
                  <a:pos x="494" y="232"/>
                </a:cxn>
                <a:cxn ang="0">
                  <a:pos x="664" y="247"/>
                </a:cxn>
                <a:cxn ang="0">
                  <a:pos x="673" y="220"/>
                </a:cxn>
                <a:cxn ang="0">
                  <a:pos x="700" y="202"/>
                </a:cxn>
                <a:cxn ang="0">
                  <a:pos x="710" y="174"/>
                </a:cxn>
                <a:cxn ang="0">
                  <a:pos x="737" y="165"/>
                </a:cxn>
                <a:cxn ang="0">
                  <a:pos x="792" y="156"/>
                </a:cxn>
                <a:cxn ang="0">
                  <a:pos x="938" y="55"/>
                </a:cxn>
                <a:cxn ang="0">
                  <a:pos x="1322" y="83"/>
                </a:cxn>
                <a:cxn ang="0">
                  <a:pos x="1414" y="192"/>
                </a:cxn>
                <a:cxn ang="0">
                  <a:pos x="1404" y="458"/>
                </a:cxn>
                <a:cxn ang="0">
                  <a:pos x="2255" y="503"/>
                </a:cxn>
                <a:cxn ang="0">
                  <a:pos x="1185" y="531"/>
                </a:cxn>
                <a:cxn ang="0">
                  <a:pos x="362" y="522"/>
                </a:cxn>
                <a:cxn ang="0">
                  <a:pos x="70" y="531"/>
                </a:cxn>
                <a:cxn ang="0">
                  <a:pos x="15" y="512"/>
                </a:cxn>
                <a:cxn ang="0">
                  <a:pos x="51" y="458"/>
                </a:cxn>
                <a:cxn ang="0">
                  <a:pos x="70" y="439"/>
                </a:cxn>
                <a:cxn ang="0">
                  <a:pos x="86" y="413"/>
                </a:cxn>
              </a:cxnLst>
              <a:rect l="0" t="0" r="r" b="b"/>
              <a:pathLst>
                <a:path w="2255" h="554">
                  <a:moveTo>
                    <a:pt x="86" y="413"/>
                  </a:moveTo>
                  <a:lnTo>
                    <a:pt x="494" y="232"/>
                  </a:lnTo>
                  <a:cubicBezTo>
                    <a:pt x="590" y="204"/>
                    <a:pt x="634" y="249"/>
                    <a:pt x="664" y="247"/>
                  </a:cubicBezTo>
                  <a:cubicBezTo>
                    <a:pt x="664" y="238"/>
                    <a:pt x="667" y="227"/>
                    <a:pt x="673" y="220"/>
                  </a:cubicBezTo>
                  <a:cubicBezTo>
                    <a:pt x="680" y="212"/>
                    <a:pt x="691" y="208"/>
                    <a:pt x="700" y="202"/>
                  </a:cubicBezTo>
                  <a:cubicBezTo>
                    <a:pt x="703" y="193"/>
                    <a:pt x="703" y="181"/>
                    <a:pt x="710" y="174"/>
                  </a:cubicBezTo>
                  <a:cubicBezTo>
                    <a:pt x="717" y="167"/>
                    <a:pt x="729" y="169"/>
                    <a:pt x="737" y="165"/>
                  </a:cubicBezTo>
                  <a:cubicBezTo>
                    <a:pt x="753" y="152"/>
                    <a:pt x="759" y="174"/>
                    <a:pt x="792" y="156"/>
                  </a:cubicBezTo>
                  <a:cubicBezTo>
                    <a:pt x="825" y="138"/>
                    <a:pt x="792" y="110"/>
                    <a:pt x="938" y="55"/>
                  </a:cubicBezTo>
                  <a:cubicBezTo>
                    <a:pt x="1084" y="0"/>
                    <a:pt x="1193" y="62"/>
                    <a:pt x="1322" y="83"/>
                  </a:cubicBezTo>
                  <a:cubicBezTo>
                    <a:pt x="1351" y="121"/>
                    <a:pt x="1380" y="159"/>
                    <a:pt x="1414" y="192"/>
                  </a:cubicBezTo>
                  <a:cubicBezTo>
                    <a:pt x="1432" y="249"/>
                    <a:pt x="1384" y="357"/>
                    <a:pt x="1404" y="458"/>
                  </a:cubicBezTo>
                  <a:cubicBezTo>
                    <a:pt x="1408" y="477"/>
                    <a:pt x="2091" y="503"/>
                    <a:pt x="2255" y="503"/>
                  </a:cubicBezTo>
                  <a:cubicBezTo>
                    <a:pt x="2217" y="520"/>
                    <a:pt x="1502" y="525"/>
                    <a:pt x="1185" y="531"/>
                  </a:cubicBezTo>
                  <a:cubicBezTo>
                    <a:pt x="887" y="473"/>
                    <a:pt x="893" y="515"/>
                    <a:pt x="362" y="522"/>
                  </a:cubicBezTo>
                  <a:cubicBezTo>
                    <a:pt x="267" y="554"/>
                    <a:pt x="169" y="536"/>
                    <a:pt x="70" y="531"/>
                  </a:cubicBezTo>
                  <a:cubicBezTo>
                    <a:pt x="69" y="531"/>
                    <a:pt x="16" y="514"/>
                    <a:pt x="15" y="512"/>
                  </a:cubicBezTo>
                  <a:cubicBezTo>
                    <a:pt x="0" y="466"/>
                    <a:pt x="25" y="467"/>
                    <a:pt x="51" y="458"/>
                  </a:cubicBezTo>
                  <a:cubicBezTo>
                    <a:pt x="57" y="452"/>
                    <a:pt x="62" y="444"/>
                    <a:pt x="70" y="439"/>
                  </a:cubicBezTo>
                  <a:cubicBezTo>
                    <a:pt x="99" y="421"/>
                    <a:pt x="105" y="443"/>
                    <a:pt x="86" y="41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91143" name="Oval 7">
              <a:extLst>
                <a:ext uri="{FF2B5EF4-FFF2-40B4-BE49-F238E27FC236}">
                  <a16:creationId xmlns:a16="http://schemas.microsoft.com/office/drawing/2014/main" id="{BFC40771-8DD5-B844-87D2-EA0DD1B13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7" name="Oval 8"/>
            <p:cNvSpPr>
              <a:spLocks noChangeArrowheads="1"/>
            </p:cNvSpPr>
            <p:nvPr/>
          </p:nvSpPr>
          <p:spPr bwMode="auto">
            <a:xfrm>
              <a:off x="215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5" name="Oval 9">
              <a:extLst>
                <a:ext uri="{FF2B5EF4-FFF2-40B4-BE49-F238E27FC236}">
                  <a16:creationId xmlns:a16="http://schemas.microsoft.com/office/drawing/2014/main" id="{A66457B6-3012-6A43-876F-9DACE7FBB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97"/>
              <a:ext cx="138" cy="8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</p:grpSp>
      <p:sp>
        <p:nvSpPr>
          <p:cNvPr id="4099" name="Freeform 15" descr="Recycled paper"/>
          <p:cNvSpPr>
            <a:spLocks/>
          </p:cNvSpPr>
          <p:nvPr/>
        </p:nvSpPr>
        <p:spPr bwMode="auto">
          <a:xfrm>
            <a:off x="0" y="5867400"/>
            <a:ext cx="914400" cy="609600"/>
          </a:xfrm>
          <a:custGeom>
            <a:avLst/>
            <a:gdLst>
              <a:gd name="T0" fmla="*/ 0 w 506"/>
              <a:gd name="T1" fmla="*/ 2147483646 h 272"/>
              <a:gd name="T2" fmla="*/ 2147483646 w 506"/>
              <a:gd name="T3" fmla="*/ 2147483646 h 272"/>
              <a:gd name="T4" fmla="*/ 2147483646 w 506"/>
              <a:gd name="T5" fmla="*/ 2147483646 h 272"/>
              <a:gd name="T6" fmla="*/ 0 w 506"/>
              <a:gd name="T7" fmla="*/ 0 h 272"/>
              <a:gd name="T8" fmla="*/ 0 w 506"/>
              <a:gd name="T9" fmla="*/ 2147483646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6"/>
              <a:gd name="T16" fmla="*/ 0 h 272"/>
              <a:gd name="T17" fmla="*/ 506 w 506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6" h="272">
                <a:moveTo>
                  <a:pt x="0" y="272"/>
                </a:moveTo>
                <a:cubicBezTo>
                  <a:pt x="0" y="272"/>
                  <a:pt x="232" y="263"/>
                  <a:pt x="464" y="254"/>
                </a:cubicBezTo>
                <a:cubicBezTo>
                  <a:pt x="469" y="140"/>
                  <a:pt x="451" y="112"/>
                  <a:pt x="506" y="29"/>
                </a:cubicBezTo>
                <a:cubicBezTo>
                  <a:pt x="253" y="14"/>
                  <a:pt x="0" y="0"/>
                  <a:pt x="0" y="0"/>
                </a:cubicBezTo>
                <a:lnTo>
                  <a:pt x="0" y="27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4038600" y="2819400"/>
            <a:ext cx="914400" cy="838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110353" y="2413337"/>
            <a:ext cx="37936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playing on the computer</a:t>
            </a:r>
            <a:endParaRPr lang="en-US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5219700" y="2852738"/>
            <a:ext cx="2592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chwarae</a:t>
            </a:r>
            <a:r>
              <a:rPr lang="en-GB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ar</a:t>
            </a:r>
            <a:r>
              <a:rPr lang="en-GB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 y </a:t>
            </a: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cyfrifiadur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33AC4-A759-4F18-8144-A35EC326F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120657"/>
            <a:ext cx="1664352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usesteps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animBg="1"/>
      <p:bldP spid="91153" grpId="0" autoUpdateAnimBg="0"/>
      <p:bldP spid="9115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CWESTIWN AC ATEB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6619"/>
            <a:ext cx="8229600" cy="419387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11016" y="3236800"/>
            <a:ext cx="114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87062" y="3260840"/>
            <a:ext cx="114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231637" y="4385178"/>
            <a:ext cx="639381" cy="13445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78877" y="3274187"/>
            <a:ext cx="27581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5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chwarae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pêl-droed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>
          <a:xfrm>
            <a:off x="6094896" y="3315779"/>
            <a:ext cx="3010672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y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cyfrifiadur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38432" y="5508912"/>
            <a:ext cx="3562287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tenis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7D1E0E-FF71-4253-BF12-311996514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24246">
            <a:off x="5569458" y="4339375"/>
            <a:ext cx="834958" cy="1338905"/>
          </a:xfrm>
          <a:prstGeom prst="rect">
            <a:avLst/>
          </a:prstGeom>
        </p:spPr>
      </p:pic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2F63DE01-DB1D-499E-A762-E2301FF48B42}"/>
              </a:ext>
            </a:extLst>
          </p:cNvPr>
          <p:cNvSpPr txBox="1">
            <a:spLocks/>
          </p:cNvSpPr>
          <p:nvPr/>
        </p:nvSpPr>
        <p:spPr>
          <a:xfrm>
            <a:off x="4593258" y="5767672"/>
            <a:ext cx="4212160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chwarae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pêl-rwyd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30" name="Picture 29" descr="A close up of a computer&#10;&#10;Description automatically generated">
            <a:extLst>
              <a:ext uri="{FF2B5EF4-FFF2-40B4-BE49-F238E27FC236}">
                <a16:creationId xmlns:a16="http://schemas.microsoft.com/office/drawing/2014/main" id="{E86981EC-6151-445B-8494-561DF69C4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16204" y="1328227"/>
            <a:ext cx="1665490" cy="1837782"/>
          </a:xfrm>
          <a:prstGeom prst="rect">
            <a:avLst/>
          </a:prstGeom>
        </p:spPr>
      </p:pic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DC8CC368-42B8-4759-A40D-6683DA910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21698" y="2473094"/>
            <a:ext cx="857900" cy="842685"/>
          </a:xfrm>
          <a:prstGeom prst="rect">
            <a:avLst/>
          </a:prstGeom>
        </p:spPr>
      </p:pic>
      <p:pic>
        <p:nvPicPr>
          <p:cNvPr id="12" name="Picture 11" descr="A person hitting a ball with a racket&#10;&#10;Description automatically generated">
            <a:extLst>
              <a:ext uri="{FF2B5EF4-FFF2-40B4-BE49-F238E27FC236}">
                <a16:creationId xmlns:a16="http://schemas.microsoft.com/office/drawing/2014/main" id="{144DD208-754C-4693-B853-343F7965C0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35270" y="4583874"/>
            <a:ext cx="1088655" cy="1145809"/>
          </a:xfrm>
          <a:prstGeom prst="rect">
            <a:avLst/>
          </a:prstGeom>
        </p:spPr>
      </p:pic>
      <p:pic>
        <p:nvPicPr>
          <p:cNvPr id="17" name="Picture 16" descr="A picture containing game, sport, ball, outdoor&#10;&#10;Description automatically generated">
            <a:extLst>
              <a:ext uri="{FF2B5EF4-FFF2-40B4-BE49-F238E27FC236}">
                <a16:creationId xmlns:a16="http://schemas.microsoft.com/office/drawing/2014/main" id="{9D54295E-FF40-4044-9CD0-470B115B3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669481" y="4741312"/>
            <a:ext cx="1912213" cy="12754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EE5DA3-EC4C-41FF-BE38-569F95E77B5A}"/>
              </a:ext>
            </a:extLst>
          </p:cNvPr>
          <p:cNvSpPr txBox="1"/>
          <p:nvPr/>
        </p:nvSpPr>
        <p:spPr>
          <a:xfrm>
            <a:off x="3355741" y="2829753"/>
            <a:ext cx="27952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Beth </a:t>
            </a:r>
            <a:r>
              <a:rPr lang="en-US" sz="2000" b="1" dirty="0" err="1">
                <a:solidFill>
                  <a:srgbClr val="7030A0"/>
                </a:solidFill>
              </a:rPr>
              <a:t>wyt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ti’n</a:t>
            </a:r>
            <a:endParaRPr lang="en-US" sz="2000" b="1" dirty="0">
              <a:solidFill>
                <a:srgbClr val="7030A0"/>
              </a:solidFill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mwynhau</a:t>
            </a:r>
            <a:r>
              <a:rPr lang="en-US" sz="2000" b="1" dirty="0">
                <a:solidFill>
                  <a:srgbClr val="7030A0"/>
                </a:solidFill>
              </a:rPr>
              <a:t>?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Beth </a:t>
            </a:r>
            <a:r>
              <a:rPr lang="en-US" sz="2000" b="1" dirty="0" err="1">
                <a:solidFill>
                  <a:srgbClr val="7030A0"/>
                </a:solidFill>
              </a:rPr>
              <a:t>wyt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ti’n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mwynhau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chwarae</a:t>
            </a:r>
            <a:r>
              <a:rPr lang="en-US" sz="2000" b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624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ACHOS MAE’N…</a:t>
            </a:r>
          </a:p>
        </p:txBody>
      </p:sp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294519" y="2885188"/>
            <a:ext cx="1194673" cy="23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70215" y="2838890"/>
            <a:ext cx="1271151" cy="269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4797856" y="4577973"/>
            <a:ext cx="0" cy="732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-223311" y="2484947"/>
            <a:ext cx="33313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hwyl</a:t>
            </a:r>
            <a:endParaRPr lang="en-US" sz="2800" dirty="0">
              <a:latin typeface="Calibri"/>
              <a:ea typeface="ＭＳ Ｐゴシック"/>
            </a:endParaRPr>
          </a:p>
          <a:p>
            <a:pPr algn="ctr" eaLnBrk="1" hangingPunct="1"/>
            <a:r>
              <a:rPr lang="en-US" sz="2000" dirty="0">
                <a:latin typeface="Calibri"/>
                <a:ea typeface="ＭＳ Ｐゴシック"/>
              </a:rPr>
              <a:t>fun</a:t>
            </a:r>
            <a:endParaRPr lang="en-US" sz="2000" dirty="0"/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6049272" y="2588736"/>
            <a:ext cx="4145596" cy="8925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cyffrous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000" dirty="0">
                <a:latin typeface="Calibri"/>
                <a:cs typeface="Calibri"/>
              </a:rPr>
              <a:t>exciting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4023" y="2506881"/>
            <a:ext cx="2795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</a:rPr>
              <a:t>achos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mae’n</a:t>
            </a:r>
            <a:r>
              <a:rPr lang="en-US" sz="4000" b="1" dirty="0">
                <a:solidFill>
                  <a:srgbClr val="7030A0"/>
                </a:solidFill>
              </a:rPr>
              <a:t> …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DCBDABAF-77B8-4AB7-9F4E-F8CBAC172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94" y="5353225"/>
            <a:ext cx="33313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dda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fi</a:t>
            </a:r>
          </a:p>
          <a:p>
            <a:pPr algn="ctr" eaLnBrk="1" hangingPunct="1"/>
            <a:r>
              <a:rPr lang="en-US" sz="2000" dirty="0">
                <a:latin typeface="Calibri"/>
                <a:ea typeface="ＭＳ Ｐゴシック"/>
              </a:rPr>
              <a:t>good for me</a:t>
            </a:r>
            <a:endParaRPr lang="en-US" sz="2000" dirty="0"/>
          </a:p>
        </p:txBody>
      </p:sp>
      <p:pic>
        <p:nvPicPr>
          <p:cNvPr id="31" name="Picture 30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4EDDE7A-84FD-4058-B9D2-8DFC9A9DC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0630" y="3748379"/>
            <a:ext cx="638073" cy="6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80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2bc0120-2a9f-444a-b69f-1f120613ad9b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946FC5B1A9CF46A21BA9045C1C683C" ma:contentTypeVersion="14" ma:contentTypeDescription="Create a new document." ma:contentTypeScope="" ma:versionID="64e02fc62362d2ca3c6565e07bcac38a">
  <xsd:schema xmlns:xsd="http://www.w3.org/2001/XMLSchema" xmlns:xs="http://www.w3.org/2001/XMLSchema" xmlns:p="http://schemas.microsoft.com/office/2006/metadata/properties" xmlns:ns2="f2bc0120-2a9f-444a-b69f-1f120613ad9b" xmlns:ns3="c203ba7a-456c-42e1-8157-a409ac04a41f" targetNamespace="http://schemas.microsoft.com/office/2006/metadata/properties" ma:root="true" ma:fieldsID="1e8aca2bae6a57986da7b2b28316fae4" ns2:_="" ns3:_="">
    <xsd:import namespace="f2bc0120-2a9f-444a-b69f-1f120613ad9b"/>
    <xsd:import namespace="c203ba7a-456c-42e1-8157-a409ac04a4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c0120-2a9f-444a-b69f-1f120613ad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3ba7a-456c-42e1-8157-a409ac04a4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9D112B-87AE-41EB-A686-D38A4B8851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110660-77A5-48EC-90C4-A5A151221C0F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203ba7a-456c-42e1-8157-a409ac04a41f"/>
    <ds:schemaRef ds:uri="f2bc0120-2a9f-444a-b69f-1f120613ad9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64F60FE-7137-4704-8C07-D35D7AA0A2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c0120-2a9f-444a-b69f-1f120613ad9b"/>
    <ds:schemaRef ds:uri="c203ba7a-456c-42e1-8157-a409ac04a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294</Words>
  <Application>Microsoft Office PowerPoint</Application>
  <PresentationFormat>On-screen Show (4:3)</PresentationFormat>
  <Paragraphs>78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Amser Clonc  Blwyddyn 5/6</vt:lpstr>
      <vt:lpstr>GEIRFA</vt:lpstr>
      <vt:lpstr>GÊM </vt:lpstr>
      <vt:lpstr>PowerPoint Presentation</vt:lpstr>
      <vt:lpstr>PowerPoint Presentation</vt:lpstr>
      <vt:lpstr>PowerPoint Presentation</vt:lpstr>
      <vt:lpstr>PowerPoint Presentation</vt:lpstr>
      <vt:lpstr>CWESTIWN AC ATEB</vt:lpstr>
      <vt:lpstr>ACHOS MAE’N…</vt:lpstr>
      <vt:lpstr>CWESTIWN AC ATEB</vt:lpstr>
      <vt:lpstr>      GÊM  Word Wall: Quiz  https://wordwall.net/resource/2629412   </vt:lpstr>
      <vt:lpstr>ACHOS MAE’N…</vt:lpstr>
      <vt:lpstr>BERF: CHWARAE</vt:lpstr>
      <vt:lpstr>      GÊM  Word Wall: Open the Box  https://wordwall.net/resource/3830029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Blwyddyn 1 a 2 Drilio:  Dyma Fi</dc:title>
  <dc:creator>Gemma Mabbett</dc:creator>
  <cp:lastModifiedBy>Owain lecrass</cp:lastModifiedBy>
  <cp:revision>1937</cp:revision>
  <dcterms:created xsi:type="dcterms:W3CDTF">2018-10-15T10:29:36Z</dcterms:created>
  <dcterms:modified xsi:type="dcterms:W3CDTF">2021-01-17T14:45:38Z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0x0101008D946FC5B1A9CF46A21BA9045C1C683C</vt:lpwstr>
  </property>
  <property fmtid="{D5CDD505-2E9C-101B-9397-08002B2CF9AE}" pid="3" name="Order">
    <vt:r8>3034900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