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6" r:id="rId2"/>
    <p:sldId id="258" r:id="rId3"/>
    <p:sldId id="263" r:id="rId4"/>
    <p:sldId id="264" r:id="rId5"/>
    <p:sldId id="284" r:id="rId6"/>
    <p:sldId id="285" r:id="rId7"/>
    <p:sldId id="286" r:id="rId8"/>
    <p:sldId id="287" r:id="rId9"/>
    <p:sldId id="288" r:id="rId10"/>
    <p:sldId id="283" r:id="rId11"/>
    <p:sldId id="267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winkl" pitchFamily="2" charset="0"/>
      <p:regular r:id="rId19"/>
      <p:bold r:id="rId20"/>
    </p:embeddedFont>
    <p:embeddedFont>
      <p:font typeface="Sassoon Infant Rg" panose="02000503030000020003" pitchFamily="50" charset="0"/>
      <p:regular r:id="rId21"/>
      <p:bold r:id="rId22"/>
    </p:embeddedFont>
    <p:embeddedFont>
      <p:font typeface="Tuffy-TTF" panose="020B0603060100000000" pitchFamily="34" charset="0"/>
      <p:regular r:id="rId23"/>
      <p:bold r:id="rId24"/>
      <p:italic r:id="rId25"/>
      <p:boldItalic r:id="rId26"/>
    </p:embeddedFont>
    <p:embeddedFont>
      <p:font typeface="SimSun" panose="02010600030101010101" pitchFamily="2" charset="-122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68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15"/>
    <a:srgbClr val="005722"/>
    <a:srgbClr val="08743A"/>
    <a:srgbClr val="6C9D6E"/>
    <a:srgbClr val="D81D32"/>
    <a:srgbClr val="CA4692"/>
    <a:srgbClr val="32B3A2"/>
    <a:srgbClr val="18A0DB"/>
    <a:srgbClr val="DE1E5A"/>
    <a:srgbClr val="BC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1590" y="102"/>
      </p:cViewPr>
      <p:guideLst>
        <p:guide orient="horz" pos="2160"/>
        <p:guide pos="2880"/>
        <p:guide pos="363"/>
        <p:guide orient="horz" pos="3974"/>
        <p:guide pos="5420"/>
        <p:guide orient="horz" pos="368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09/01/2020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09/01/2020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planit-science-primary-teaching-resources/planit-science-primary-teaching-resources-y5/planit-science-primary-teaching-resources-y5-scientists-and-inventors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planit-science-primary-teaching-resources/planit-science-primary-teaching-resources-y5/planit-science-primary-teaching-resources-y5-scientists-and-inventor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70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5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6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 smtClean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Science</a:t>
            </a:r>
            <a:r>
              <a:rPr lang="en-GB" sz="800" dirty="0" smtClean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Year 5</a:t>
            </a:r>
            <a:r>
              <a:rPr lang="en-GB" sz="800" dirty="0" smtClean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</a:t>
            </a:r>
            <a:r>
              <a:rPr lang="en-GB" sz="800" dirty="0" smtClean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Scientists and Inventors 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</a:t>
            </a:r>
            <a:r>
              <a:rPr lang="en-GB" sz="800" dirty="0" smtClean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Mission to the Moon 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| Lesson 3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4294967295"/>
          </p:nvPr>
        </p:nvSpPr>
        <p:spPr>
          <a:xfrm>
            <a:off x="1654969" y="3048333"/>
            <a:ext cx="5834062" cy="54398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2800" dirty="0" smtClean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Scientists and Inventors</a:t>
            </a:r>
            <a:endParaRPr lang="en-GB" sz="2800" dirty="0">
              <a:solidFill>
                <a:schemeClr val="bg1"/>
              </a:solidFill>
              <a:latin typeface="Tuffy-TTF" panose="020B06030601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539750" y="2359034"/>
            <a:ext cx="8064500" cy="655294"/>
          </a:xfrm>
        </p:spPr>
        <p:txBody>
          <a:bodyPr>
            <a:no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Science</a:t>
            </a:r>
            <a:endParaRPr lang="en-GB" sz="4800" dirty="0">
              <a:solidFill>
                <a:schemeClr val="bg1"/>
              </a:solidFill>
              <a:latin typeface="Tuffy-TTF" panose="020B06030601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j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j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To describe how space travel has changed over time</a:t>
            </a:r>
            <a:r>
              <a:rPr lang="en-GB" altLang="en-US" dirty="0" smtClean="0"/>
              <a:t>.</a:t>
            </a:r>
            <a:endParaRPr lang="en-GB" altLang="en-US" dirty="0"/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+mj-lt"/>
                <a:ea typeface="SimSun" panose="02010600030101010101" pitchFamily="2" charset="-122"/>
              </a:rPr>
              <a:t>I can order key dates in space travel on a timeline.</a:t>
            </a:r>
          </a:p>
          <a:p>
            <a:r>
              <a:rPr lang="en-US" altLang="zh-CN" dirty="0">
                <a:latin typeface="+mj-lt"/>
                <a:ea typeface="SimSun" panose="02010600030101010101" pitchFamily="2" charset="-122"/>
              </a:rPr>
              <a:t>I can explain how Margaret Hamilton programmed the </a:t>
            </a:r>
            <a:r>
              <a:rPr lang="en-US" altLang="zh-CN" dirty="0" smtClean="0">
                <a:latin typeface="+mj-lt"/>
                <a:ea typeface="SimSun" panose="02010600030101010101" pitchFamily="2" charset="-122"/>
              </a:rPr>
              <a:t>Apollo </a:t>
            </a:r>
            <a:r>
              <a:rPr lang="en-US" altLang="zh-CN" dirty="0" err="1" smtClean="0">
                <a:latin typeface="+mj-lt"/>
                <a:ea typeface="SimSun" panose="02010600030101010101" pitchFamily="2" charset="-122"/>
              </a:rPr>
              <a:t>spacecrafts</a:t>
            </a:r>
            <a:r>
              <a:rPr lang="en-US" altLang="zh-CN" dirty="0" smtClean="0">
                <a:latin typeface="+mj-lt"/>
                <a:ea typeface="SimSun" panose="02010600030101010101" pitchFamily="2" charset="-122"/>
              </a:rPr>
              <a:t>.</a:t>
            </a:r>
            <a:endParaRPr lang="en-US" altLang="zh-CN" dirty="0">
              <a:latin typeface="+mj-lt"/>
              <a:ea typeface="SimSun" panose="02010600030101010101" pitchFamily="2" charset="-122"/>
            </a:endParaRPr>
          </a:p>
          <a:p>
            <a:r>
              <a:rPr lang="en-US" altLang="zh-CN" dirty="0">
                <a:latin typeface="+mj-lt"/>
                <a:ea typeface="SimSun" panose="02010600030101010101" pitchFamily="2" charset="-122"/>
              </a:rPr>
              <a:t>I can explain how Margaret Hamilton’s work changed people’s ideas.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2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To describe how space travel has changed over time</a:t>
            </a:r>
            <a:r>
              <a:rPr lang="en-GB" altLang="en-US" dirty="0" smtClean="0"/>
              <a:t>.</a:t>
            </a:r>
            <a:endParaRPr lang="en-GB" altLang="en-US" dirty="0"/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+mj-lt"/>
                <a:ea typeface="SimSun" panose="02010600030101010101" pitchFamily="2" charset="-122"/>
              </a:rPr>
              <a:t>I can order key dates in space travel on a timeline.</a:t>
            </a:r>
          </a:p>
          <a:p>
            <a:r>
              <a:rPr lang="en-US" altLang="zh-CN" dirty="0">
                <a:latin typeface="+mj-lt"/>
                <a:ea typeface="SimSun" panose="02010600030101010101" pitchFamily="2" charset="-122"/>
              </a:rPr>
              <a:t>I can explain how Margaret Hamilton programmed the Apollo </a:t>
            </a:r>
            <a:br>
              <a:rPr lang="en-US" altLang="zh-CN" dirty="0">
                <a:latin typeface="+mj-lt"/>
                <a:ea typeface="SimSun" panose="02010600030101010101" pitchFamily="2" charset="-122"/>
              </a:rPr>
            </a:br>
            <a:r>
              <a:rPr lang="en-US" altLang="zh-CN" dirty="0" err="1" smtClean="0">
                <a:latin typeface="+mj-lt"/>
                <a:ea typeface="SimSun" panose="02010600030101010101" pitchFamily="2" charset="-122"/>
              </a:rPr>
              <a:t>spacecrafts</a:t>
            </a:r>
            <a:r>
              <a:rPr lang="en-US" altLang="zh-CN" dirty="0" smtClean="0">
                <a:latin typeface="+mj-lt"/>
                <a:ea typeface="SimSun" panose="02010600030101010101" pitchFamily="2" charset="-122"/>
              </a:rPr>
              <a:t>.</a:t>
            </a:r>
            <a:endParaRPr lang="en-US" altLang="zh-CN" dirty="0">
              <a:latin typeface="+mj-lt"/>
              <a:ea typeface="SimSun" panose="02010600030101010101" pitchFamily="2" charset="-122"/>
            </a:endParaRPr>
          </a:p>
          <a:p>
            <a:r>
              <a:rPr lang="en-US" altLang="zh-CN" dirty="0">
                <a:latin typeface="+mj-lt"/>
                <a:ea typeface="SimSun" panose="02010600030101010101" pitchFamily="2" charset="-122"/>
              </a:rPr>
              <a:t>I can explain how Margaret Hamilton’s work changed people’s ideas</a:t>
            </a:r>
            <a:r>
              <a:rPr lang="en-US" altLang="zh-CN" dirty="0" smtClean="0">
                <a:latin typeface="+mj-lt"/>
                <a:ea typeface="SimSun" panose="02010600030101010101" pitchFamily="2" charset="-122"/>
              </a:rPr>
              <a:t>.</a:t>
            </a:r>
            <a:endParaRPr lang="en-US" altLang="zh-CN" dirty="0">
              <a:latin typeface="+mj-lt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433" y="3018405"/>
            <a:ext cx="4665133" cy="3298787"/>
          </a:xfrm>
          <a:prstGeom prst="roundRect">
            <a:avLst>
              <a:gd name="adj" fmla="val 8197"/>
            </a:avLst>
          </a:prstGeom>
          <a:ln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1705798" y="3018404"/>
            <a:ext cx="5198767" cy="3298788"/>
            <a:chOff x="1705798" y="3018404"/>
            <a:chExt cx="5198767" cy="329878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432" y="3018404"/>
              <a:ext cx="4665133" cy="3298788"/>
            </a:xfrm>
            <a:prstGeom prst="roundRect">
              <a:avLst>
                <a:gd name="adj" fmla="val 8197"/>
              </a:avLst>
            </a:prstGeom>
            <a:ln>
              <a:solidFill>
                <a:schemeClr val="tx1"/>
              </a:solidFill>
            </a:ln>
          </p:spPr>
        </p:pic>
        <p:sp>
          <p:nvSpPr>
            <p:cNvPr id="26" name="Rectangle 25"/>
            <p:cNvSpPr/>
            <p:nvPr/>
          </p:nvSpPr>
          <p:spPr>
            <a:xfrm>
              <a:off x="1705798" y="4338721"/>
              <a:ext cx="533634" cy="6581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05798" y="3018405"/>
            <a:ext cx="5198768" cy="3298787"/>
            <a:chOff x="1705798" y="3018405"/>
            <a:chExt cx="5198768" cy="329878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433" y="3018405"/>
              <a:ext cx="4665133" cy="3298787"/>
            </a:xfrm>
            <a:prstGeom prst="roundRect">
              <a:avLst>
                <a:gd name="adj" fmla="val 8197"/>
              </a:avLst>
            </a:prstGeom>
            <a:ln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705798" y="4009645"/>
              <a:ext cx="533634" cy="6581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Rectangle 6"/>
          <p:cNvSpPr/>
          <p:nvPr/>
        </p:nvSpPr>
        <p:spPr>
          <a:xfrm>
            <a:off x="408516" y="1956090"/>
            <a:ext cx="3333752" cy="956773"/>
          </a:xfrm>
          <a:prstGeom prst="rect">
            <a:avLst/>
          </a:prstGeom>
          <a:solidFill>
            <a:srgbClr val="003E1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sz="1600" dirty="0">
                <a:solidFill>
                  <a:schemeClr val="bg1"/>
                </a:solidFill>
              </a:rPr>
              <a:t>The following day, Armstrong and Aldrin became the first people to ever set foot on the Moon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868333" y="1956090"/>
            <a:ext cx="3866330" cy="956773"/>
          </a:xfrm>
          <a:prstGeom prst="rect">
            <a:avLst/>
          </a:prstGeom>
          <a:solidFill>
            <a:srgbClr val="08743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sz="1600" dirty="0"/>
              <a:t>How did they get there? How did </a:t>
            </a:r>
            <a:r>
              <a:rPr lang="en-GB" altLang="en-US" sz="1600" dirty="0" smtClean="0"/>
              <a:t>their </a:t>
            </a:r>
            <a:r>
              <a:rPr lang="en-GB" altLang="en-US" sz="1600" dirty="0" smtClean="0"/>
              <a:t>spacecraft </a:t>
            </a:r>
            <a:r>
              <a:rPr lang="en-GB" altLang="en-US" sz="1600" dirty="0"/>
              <a:t>manage to fly from our Earth to the Moon? </a:t>
            </a:r>
            <a:r>
              <a:rPr lang="en-GB" sz="1600" dirty="0"/>
              <a:t>How did it land safely</a:t>
            </a:r>
            <a:r>
              <a:rPr lang="en-GB" sz="1600" dirty="0" smtClean="0"/>
              <a:t>?</a:t>
            </a:r>
            <a:endParaRPr lang="en-GB" alt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755650" y="1358107"/>
            <a:ext cx="76327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1600" dirty="0"/>
              <a:t>On the 20th July 1969, the Apollo 11 </a:t>
            </a:r>
            <a:r>
              <a:rPr lang="en-GB" altLang="en-US" sz="1600" dirty="0" smtClean="0"/>
              <a:t>spacecraft </a:t>
            </a:r>
            <a:r>
              <a:rPr lang="en-GB" altLang="en-US" sz="1600" dirty="0"/>
              <a:t>landed on the Moon. </a:t>
            </a:r>
            <a:r>
              <a:rPr lang="en-GB" altLang="en-US" sz="1600" dirty="0" smtClean="0"/>
              <a:t/>
            </a:r>
            <a:br>
              <a:rPr lang="en-GB" altLang="en-US" sz="1600" dirty="0" smtClean="0"/>
            </a:br>
            <a:r>
              <a:rPr lang="en-GB" altLang="en-US" sz="1600" dirty="0" smtClean="0"/>
              <a:t>Inside </a:t>
            </a:r>
            <a:r>
              <a:rPr lang="en-GB" altLang="en-US" sz="1600" dirty="0"/>
              <a:t>the </a:t>
            </a:r>
            <a:r>
              <a:rPr lang="en-GB" altLang="en-US" sz="1600" dirty="0" smtClean="0"/>
              <a:t>spacecraft </a:t>
            </a:r>
            <a:r>
              <a:rPr lang="en-GB" altLang="en-US" sz="1600" dirty="0"/>
              <a:t>were astronauts including Neil Armstrong and Buzz Aldrin.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atin typeface="+mj-lt"/>
              </a:rPr>
              <a:t>Mission to the Moon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1" name="Talking Partner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32" b="83837"/>
          <a:stretch/>
        </p:blipFill>
        <p:spPr>
          <a:xfrm>
            <a:off x="450847" y="5469467"/>
            <a:ext cx="8244000" cy="936479"/>
          </a:xfrm>
          <a:prstGeom prst="roundRect">
            <a:avLst>
              <a:gd name="adj" fmla="val 1563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0"/>
          <a:stretch/>
        </p:blipFill>
        <p:spPr>
          <a:xfrm>
            <a:off x="4753457" y="4021667"/>
            <a:ext cx="3807343" cy="2836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84" y="4098671"/>
            <a:ext cx="3988183" cy="275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705798" y="3018406"/>
            <a:ext cx="5198767" cy="3298786"/>
            <a:chOff x="1705798" y="3018405"/>
            <a:chExt cx="5198767" cy="329878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434" y="3018405"/>
              <a:ext cx="4665131" cy="3298786"/>
            </a:xfrm>
            <a:prstGeom prst="roundRect">
              <a:avLst>
                <a:gd name="adj" fmla="val 8197"/>
              </a:avLst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1705798" y="4009645"/>
              <a:ext cx="533634" cy="6581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ectangle 7"/>
          <p:cNvSpPr/>
          <p:nvPr/>
        </p:nvSpPr>
        <p:spPr>
          <a:xfrm>
            <a:off x="755650" y="1386796"/>
            <a:ext cx="76327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1600" dirty="0"/>
              <a:t>The answer to all these questions is the work of one person - Margaret Hamilton</a:t>
            </a:r>
            <a:r>
              <a:rPr lang="en-GB" altLang="en-US" sz="1600" dirty="0" smtClean="0"/>
              <a:t>.</a:t>
            </a:r>
            <a:endParaRPr lang="en-GB" alt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/>
              <a:t>Margaret Hamilton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705798" y="3018405"/>
            <a:ext cx="5198767" cy="3298787"/>
            <a:chOff x="1705798" y="3018405"/>
            <a:chExt cx="5198767" cy="329878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434" y="3018405"/>
              <a:ext cx="4665131" cy="3298787"/>
            </a:xfrm>
            <a:prstGeom prst="roundRect">
              <a:avLst>
                <a:gd name="adj" fmla="val 8197"/>
              </a:avLst>
            </a:prstGeom>
            <a:ln>
              <a:solidFill>
                <a:schemeClr val="tx1"/>
              </a:solidFill>
            </a:ln>
          </p:spPr>
        </p:pic>
        <p:sp>
          <p:nvSpPr>
            <p:cNvPr id="25" name="Rectangle 24"/>
            <p:cNvSpPr/>
            <p:nvPr/>
          </p:nvSpPr>
          <p:spPr>
            <a:xfrm>
              <a:off x="1705798" y="4009645"/>
              <a:ext cx="533634" cy="6581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32" b="83837"/>
          <a:stretch/>
        </p:blipFill>
        <p:spPr>
          <a:xfrm>
            <a:off x="450847" y="5469467"/>
            <a:ext cx="8244000" cy="936479"/>
          </a:xfrm>
          <a:prstGeom prst="roundRect">
            <a:avLst>
              <a:gd name="adj" fmla="val 15637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408516" y="1738284"/>
            <a:ext cx="3257551" cy="1202994"/>
          </a:xfrm>
          <a:prstGeom prst="rect">
            <a:avLst/>
          </a:prstGeom>
          <a:solidFill>
            <a:srgbClr val="003E1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sz="1600" dirty="0"/>
              <a:t>Hamilton worked at NASA, and was responsible for programming the on-board flight software on the Apollo computers</a:t>
            </a:r>
            <a:r>
              <a:rPr lang="en-GB" altLang="en-US" sz="1600" dirty="0" smtClean="0"/>
              <a:t>.</a:t>
            </a:r>
            <a:endParaRPr lang="en-GB" alt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4461933" y="1738284"/>
            <a:ext cx="4273554" cy="1202994"/>
          </a:xfrm>
          <a:prstGeom prst="rect">
            <a:avLst/>
          </a:prstGeom>
          <a:solidFill>
            <a:srgbClr val="08743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sz="1600" dirty="0"/>
              <a:t>She wrote the code that the computer used to navigate from Earth to the Moon, and made sure that the computer would land the </a:t>
            </a:r>
            <a:r>
              <a:rPr lang="en-GB" altLang="en-US" sz="1600" dirty="0" smtClean="0"/>
              <a:t>spacecraft </a:t>
            </a:r>
            <a:r>
              <a:rPr lang="en-GB" altLang="en-US" sz="1600" dirty="0"/>
              <a:t>safely on the surface of the Moon</a:t>
            </a:r>
            <a:r>
              <a:rPr lang="en-GB" altLang="en-US" sz="1600" dirty="0" smtClean="0"/>
              <a:t>.</a:t>
            </a:r>
            <a:endParaRPr lang="en-GB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70673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2139742"/>
            <a:ext cx="4338637" cy="41425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743449" y="2881512"/>
            <a:ext cx="3294000" cy="891906"/>
            <a:chOff x="4743449" y="2881512"/>
            <a:chExt cx="3294000" cy="891906"/>
          </a:xfrm>
        </p:grpSpPr>
        <p:sp>
          <p:nvSpPr>
            <p:cNvPr id="4" name="TextBox 3"/>
            <p:cNvSpPr txBox="1"/>
            <p:nvPr/>
          </p:nvSpPr>
          <p:spPr>
            <a:xfrm>
              <a:off x="4743450" y="3043002"/>
              <a:ext cx="3276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chemeClr val="bg1"/>
                  </a:solidFill>
                </a:rPr>
                <a:t>ERROR</a:t>
              </a:r>
              <a:endParaRPr lang="en-GB" sz="3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743449" y="2961950"/>
              <a:ext cx="3294000" cy="0"/>
            </a:xfrm>
            <a:prstGeom prst="line">
              <a:avLst/>
            </a:prstGeom>
            <a:ln w="381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4743449" y="3704041"/>
              <a:ext cx="3294000" cy="0"/>
            </a:xfrm>
            <a:prstGeom prst="line">
              <a:avLst/>
            </a:prstGeom>
            <a:ln w="381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743449" y="3038457"/>
              <a:ext cx="3294000" cy="0"/>
            </a:xfrm>
            <a:prstGeom prst="line">
              <a:avLst/>
            </a:prstGeom>
            <a:ln w="19050">
              <a:solidFill>
                <a:srgbClr val="D81D3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743449" y="3620403"/>
              <a:ext cx="3294000" cy="0"/>
            </a:xfrm>
            <a:prstGeom prst="line">
              <a:avLst/>
            </a:prstGeom>
            <a:ln w="19050">
              <a:solidFill>
                <a:srgbClr val="D81D3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743449" y="2881512"/>
              <a:ext cx="3294000" cy="0"/>
            </a:xfrm>
            <a:prstGeom prst="line">
              <a:avLst/>
            </a:prstGeom>
            <a:ln w="19050">
              <a:solidFill>
                <a:srgbClr val="D81D3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743449" y="3773418"/>
              <a:ext cx="3294000" cy="0"/>
            </a:xfrm>
            <a:prstGeom prst="line">
              <a:avLst/>
            </a:prstGeom>
            <a:ln w="19050">
              <a:solidFill>
                <a:srgbClr val="D81D3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4743448" y="2850963"/>
            <a:ext cx="3294001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1600" dirty="0" smtClean="0">
                <a:solidFill>
                  <a:schemeClr val="bg1"/>
                </a:solidFill>
              </a:rPr>
              <a:t>If </a:t>
            </a:r>
            <a:r>
              <a:rPr lang="en-GB" altLang="en-US" sz="1600" dirty="0">
                <a:solidFill>
                  <a:schemeClr val="bg1"/>
                </a:solidFill>
              </a:rPr>
              <a:t>Hamilton had not added this code, the computer would have crashed and the Apollo landing would not have succeeded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43450" y="2606923"/>
            <a:ext cx="329400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1600" dirty="0" smtClean="0">
                <a:solidFill>
                  <a:schemeClr val="bg1"/>
                </a:solidFill>
              </a:rPr>
              <a:t>Fortunately</a:t>
            </a:r>
            <a:r>
              <a:rPr lang="en-GB" altLang="en-US" sz="1600" dirty="0">
                <a:solidFill>
                  <a:schemeClr val="bg1"/>
                </a:solidFill>
              </a:rPr>
              <a:t>, Hamilton had written a special computer program that saved the mission. The computer knew it was becoming overloaded, so it could eliminate the radar information and focus on landing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5650" y="1381838"/>
            <a:ext cx="76327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1600" dirty="0"/>
              <a:t>A moment that Hamilton has described as one of her biggest successes is the moment the Apollo 11 </a:t>
            </a:r>
            <a:r>
              <a:rPr lang="en-GB" altLang="en-US" sz="1600" dirty="0" smtClean="0"/>
              <a:t>spacecraft </a:t>
            </a:r>
            <a:r>
              <a:rPr lang="en-GB" altLang="en-US" sz="1600" dirty="0"/>
              <a:t>landed on the Moon</a:t>
            </a:r>
            <a:r>
              <a:rPr lang="en-GB" altLang="en-US" sz="1600" dirty="0" smtClean="0"/>
              <a:t>.</a:t>
            </a:r>
            <a:endParaRPr lang="en-GB" alt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/>
              <a:t>Hamilton’s Success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9" y="2891055"/>
            <a:ext cx="3600450" cy="3966946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2049287" y="2366724"/>
            <a:ext cx="2370314" cy="1695437"/>
          </a:xfrm>
          <a:prstGeom prst="wedgeRectCallout">
            <a:avLst>
              <a:gd name="adj1" fmla="val -48943"/>
              <a:gd name="adj2" fmla="val 91452"/>
            </a:avLst>
          </a:prstGeom>
          <a:solidFill>
            <a:schemeClr val="bg1"/>
          </a:solidFill>
          <a:ln w="28575">
            <a:solidFill>
              <a:srgbClr val="087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altLang="en-US" sz="1600" dirty="0">
                <a:solidFill>
                  <a:schemeClr val="tx1"/>
                </a:solidFill>
              </a:rPr>
              <a:t>Just minutes before the shuttle landed, the Apollo computer started sending error messages and alarms. Something was wrong. </a:t>
            </a:r>
          </a:p>
        </p:txBody>
      </p:sp>
      <p:sp>
        <p:nvSpPr>
          <p:cNvPr id="29" name="Rectangular Callout 28"/>
          <p:cNvSpPr/>
          <p:nvPr/>
        </p:nvSpPr>
        <p:spPr>
          <a:xfrm>
            <a:off x="2049287" y="2120503"/>
            <a:ext cx="2370313" cy="1941658"/>
          </a:xfrm>
          <a:prstGeom prst="wedgeRectCallout">
            <a:avLst>
              <a:gd name="adj1" fmla="val -51354"/>
              <a:gd name="adj2" fmla="val 89980"/>
            </a:avLst>
          </a:prstGeom>
          <a:solidFill>
            <a:schemeClr val="bg1"/>
          </a:solidFill>
          <a:ln w="28575">
            <a:solidFill>
              <a:srgbClr val="087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altLang="en-US" sz="1600" dirty="0">
                <a:solidFill>
                  <a:schemeClr val="tx1"/>
                </a:solidFill>
              </a:rPr>
              <a:t>A radar had been mistakenly switched on, so the computer was receiving too much information. It could not land safely while this was happening</a:t>
            </a:r>
            <a:r>
              <a:rPr lang="en-GB" altLang="en-US" sz="1600" dirty="0" smtClean="0">
                <a:solidFill>
                  <a:schemeClr val="tx1"/>
                </a:solidFill>
              </a:rPr>
              <a:t>.</a:t>
            </a:r>
            <a:endParaRPr lang="en-GB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0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repeatCount="5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1" grpId="0"/>
      <p:bldP spid="21" grpId="1"/>
      <p:bldP spid="7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33669" y="1549194"/>
            <a:ext cx="7079273" cy="4473781"/>
            <a:chOff x="-3859768" y="-651997"/>
            <a:chExt cx="5680110" cy="400389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021661" y="-1490104"/>
              <a:ext cx="4003896" cy="568011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9" t="5155" r="14580" b="25558"/>
            <a:stretch/>
          </p:blipFill>
          <p:spPr>
            <a:xfrm rot="5400000">
              <a:off x="-2719355" y="-1165699"/>
              <a:ext cx="3392045" cy="50530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/>
              <a:t>Margaret Hamilton’s Legacy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4757897" y="5075003"/>
            <a:ext cx="264160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Margaret Hamilton with stacks of her own coding</a:t>
            </a:r>
            <a:r>
              <a:rPr lang="en-GB" sz="1600" dirty="0" smtClean="0">
                <a:solidFill>
                  <a:schemeClr val="bg1"/>
                </a:solidFill>
              </a:rPr>
              <a:t>.</a:t>
            </a:r>
            <a:endParaRPr lang="en-GB" sz="16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 rot="21441081">
            <a:off x="9295173" y="2043798"/>
            <a:ext cx="2363740" cy="2901356"/>
            <a:chOff x="4914246" y="2000254"/>
            <a:chExt cx="2363740" cy="290135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" name="Rectangle 2"/>
            <p:cNvSpPr/>
            <p:nvPr/>
          </p:nvSpPr>
          <p:spPr>
            <a:xfrm>
              <a:off x="4914246" y="2000254"/>
              <a:ext cx="2363740" cy="2901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691" y="2081894"/>
              <a:ext cx="2193741" cy="27293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32" b="83837"/>
          <a:stretch/>
        </p:blipFill>
        <p:spPr>
          <a:xfrm>
            <a:off x="450847" y="5469467"/>
            <a:ext cx="8244000" cy="936479"/>
          </a:xfrm>
          <a:prstGeom prst="roundRect">
            <a:avLst>
              <a:gd name="adj" fmla="val 15637"/>
            </a:avLst>
          </a:prstGeom>
        </p:spPr>
      </p:pic>
      <p:sp>
        <p:nvSpPr>
          <p:cNvPr id="21" name="Rectangle 20"/>
          <p:cNvSpPr/>
          <p:nvPr/>
        </p:nvSpPr>
        <p:spPr>
          <a:xfrm>
            <a:off x="1659467" y="3506971"/>
            <a:ext cx="2717798" cy="710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any </a:t>
            </a:r>
            <a:r>
              <a:rPr lang="en-GB" sz="1600" dirty="0">
                <a:solidFill>
                  <a:schemeClr val="tx1"/>
                </a:solidFill>
              </a:rPr>
              <a:t>mission which had astronauts on board a craft</a:t>
            </a:r>
          </a:p>
        </p:txBody>
      </p:sp>
      <p:sp>
        <p:nvSpPr>
          <p:cNvPr id="7" name="Rectangle 6"/>
          <p:cNvSpPr/>
          <p:nvPr/>
        </p:nvSpPr>
        <p:spPr>
          <a:xfrm>
            <a:off x="408515" y="2075991"/>
            <a:ext cx="3977217" cy="1449216"/>
          </a:xfrm>
          <a:prstGeom prst="rect">
            <a:avLst/>
          </a:prstGeom>
          <a:solidFill>
            <a:srgbClr val="003E15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600" dirty="0"/>
              <a:t>Margaret Hamilton worked on every one of the Apollo </a:t>
            </a:r>
            <a:r>
              <a:rPr lang="en-GB" sz="1600" b="1" dirty="0"/>
              <a:t>manned </a:t>
            </a:r>
            <a:r>
              <a:rPr lang="en-GB" sz="1600" dirty="0" smtClean="0"/>
              <a:t>flights </a:t>
            </a:r>
            <a:r>
              <a:rPr lang="en-GB" sz="1600" dirty="0"/>
              <a:t>and several unmanned ones. Her work in computer engineering set the standard for the use of computers in space travel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16" name="Rectangle 15"/>
          <p:cNvSpPr/>
          <p:nvPr/>
        </p:nvSpPr>
        <p:spPr>
          <a:xfrm>
            <a:off x="408514" y="4365108"/>
            <a:ext cx="2808819" cy="956773"/>
          </a:xfrm>
          <a:prstGeom prst="rect">
            <a:avLst/>
          </a:prstGeom>
          <a:solidFill>
            <a:srgbClr val="08743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600" dirty="0"/>
              <a:t>Her work made many future space missions, and other forms of flight, possible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514473" y="2389755"/>
            <a:ext cx="1159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</a:rPr>
              <a:t>manned</a:t>
            </a:r>
            <a:endParaRPr lang="en-GB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0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-0.13021 0.04005 C -0.15764 0.04907 -0.19844 0.05394 -0.2408 0.05394 C -0.28941 0.05394 -0.32813 0.04907 -0.35556 0.04005 L -0.48559 -7.40741E-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88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/>
      <p:bldP spid="21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033669" y="1549194"/>
            <a:ext cx="7079273" cy="4473781"/>
            <a:chOff x="-3859768" y="-651997"/>
            <a:chExt cx="5680110" cy="400389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021661" y="-1490104"/>
              <a:ext cx="4003896" cy="568011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9" t="5155" r="14580" b="25558"/>
            <a:stretch/>
          </p:blipFill>
          <p:spPr>
            <a:xfrm rot="5400000">
              <a:off x="-2719355" y="-1165699"/>
              <a:ext cx="3392045" cy="50530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/>
              <a:t>Margaret Hamilton’s Legacy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1515291" y="2038276"/>
            <a:ext cx="6104709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550" dirty="0">
                <a:solidFill>
                  <a:schemeClr val="bg1"/>
                </a:solidFill>
              </a:rPr>
              <a:t>Use computer research to correctly order and explain some of the most important events in space travel on the </a:t>
            </a:r>
            <a:r>
              <a:rPr lang="en-GB" sz="1550" b="1" dirty="0">
                <a:solidFill>
                  <a:schemeClr val="bg1"/>
                </a:solidFill>
              </a:rPr>
              <a:t>Space Travel Timeline</a:t>
            </a:r>
            <a:r>
              <a:rPr lang="en-GB" sz="1550" b="1" dirty="0" smtClean="0">
                <a:solidFill>
                  <a:schemeClr val="bg1"/>
                </a:solidFill>
              </a:rPr>
              <a:t>.</a:t>
            </a:r>
            <a:endParaRPr lang="en-GB" sz="1550" dirty="0">
              <a:solidFill>
                <a:schemeClr val="bg1"/>
              </a:solidFill>
            </a:endParaRPr>
          </a:p>
        </p:txBody>
      </p:sp>
      <p:pic>
        <p:nvPicPr>
          <p:cNvPr id="25" name="Individual Wor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-3921501" y="2687113"/>
            <a:ext cx="3873102" cy="2738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32" b="83837"/>
          <a:stretch/>
        </p:blipFill>
        <p:spPr>
          <a:xfrm>
            <a:off x="450847" y="5469467"/>
            <a:ext cx="8244000" cy="936479"/>
          </a:xfrm>
          <a:prstGeom prst="roundRect">
            <a:avLst>
              <a:gd name="adj" fmla="val 15637"/>
            </a:avLst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0"/>
          <a:stretch/>
        </p:blipFill>
        <p:spPr>
          <a:xfrm>
            <a:off x="4292020" y="2973715"/>
            <a:ext cx="3415066" cy="324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0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0.16059 0.04004 C 0.19427 0.04907 0.24444 0.05393 0.29687 0.05393 C 0.35677 0.05393 0.40468 0.04907 0.43836 0.04004 L 0.59895 4.8148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48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/>
              <a:t>How Have Things Changed?</a:t>
            </a:r>
            <a:endParaRPr lang="en-GB" sz="3200" b="1" dirty="0">
              <a:latin typeface="+mj-lt"/>
            </a:endParaRP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55650" y="1356409"/>
            <a:ext cx="76327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1600" dirty="0"/>
              <a:t>Margaret Hamilton was the first person to really understand how </a:t>
            </a:r>
            <a:r>
              <a:rPr lang="en-GB" altLang="en-US" sz="1600" dirty="0" smtClean="0"/>
              <a:t/>
            </a:r>
            <a:br>
              <a:rPr lang="en-GB" altLang="en-US" sz="1600" dirty="0" smtClean="0"/>
            </a:br>
            <a:r>
              <a:rPr lang="en-GB" altLang="en-US" sz="1600" dirty="0" smtClean="0"/>
              <a:t>software and </a:t>
            </a:r>
            <a:r>
              <a:rPr lang="en-GB" altLang="en-US" sz="1600" dirty="0"/>
              <a:t>computer programs could be used to make things happen.</a:t>
            </a:r>
            <a:endParaRPr lang="en-GB" sz="1600" dirty="0"/>
          </a:p>
        </p:txBody>
      </p:sp>
      <p:pic>
        <p:nvPicPr>
          <p:cNvPr id="27" name="Talking Partner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0845" y="1950652"/>
            <a:ext cx="8244422" cy="464331"/>
          </a:xfrm>
          <a:prstGeom prst="rect">
            <a:avLst/>
          </a:prstGeom>
          <a:solidFill>
            <a:srgbClr val="087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altLang="en-US" sz="1600" dirty="0">
                <a:solidFill>
                  <a:schemeClr val="bg1"/>
                </a:solidFill>
              </a:rPr>
              <a:t>How are things different today</a:t>
            </a:r>
            <a:r>
              <a:rPr lang="en-GB" altLang="en-US" sz="1600" dirty="0" smtClean="0">
                <a:solidFill>
                  <a:schemeClr val="bg1"/>
                </a:solidFill>
              </a:rPr>
              <a:t>?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845" y="2487869"/>
            <a:ext cx="8244422" cy="464331"/>
          </a:xfrm>
          <a:prstGeom prst="rect">
            <a:avLst/>
          </a:prstGeom>
          <a:solidFill>
            <a:srgbClr val="005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altLang="en-US" sz="1600" dirty="0">
                <a:solidFill>
                  <a:schemeClr val="bg1"/>
                </a:solidFill>
              </a:rPr>
              <a:t>How did Hamilton's work change things</a:t>
            </a:r>
            <a:r>
              <a:rPr lang="en-GB" altLang="en-US" sz="1600" dirty="0" smtClean="0">
                <a:solidFill>
                  <a:schemeClr val="bg1"/>
                </a:solidFill>
              </a:rPr>
              <a:t>?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845" y="3022674"/>
            <a:ext cx="8244422" cy="464331"/>
          </a:xfrm>
          <a:prstGeom prst="rect">
            <a:avLst/>
          </a:prstGeom>
          <a:solidFill>
            <a:srgbClr val="003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altLang="en-US" sz="1600" dirty="0"/>
              <a:t>Can you think  of ways software and computer programs are used today</a:t>
            </a:r>
            <a:r>
              <a:rPr lang="en-GB" altLang="en-US" sz="1600" dirty="0" smtClean="0"/>
              <a:t>?</a:t>
            </a:r>
            <a:endParaRPr lang="en-GB" altLang="en-US" sz="16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63"/>
          <a:stretch/>
        </p:blipFill>
        <p:spPr>
          <a:xfrm>
            <a:off x="825320" y="3455123"/>
            <a:ext cx="4338637" cy="28847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88461" y="3825477"/>
            <a:ext cx="3300549" cy="1695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altLang="en-US" sz="1600" dirty="0">
                <a:solidFill>
                  <a:schemeClr val="bg1"/>
                </a:solidFill>
              </a:rPr>
              <a:t>She referred to herself as a software engineer. At that time, there were no earlier software projects to learn from, or classes in software engineering. Hamilton taught herself everything</a:t>
            </a:r>
            <a:r>
              <a:rPr lang="en-GB" altLang="en-US" sz="1600" dirty="0" smtClean="0">
                <a:solidFill>
                  <a:schemeClr val="bg1"/>
                </a:solidFill>
              </a:rPr>
              <a:t>.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32" b="83837"/>
          <a:stretch/>
        </p:blipFill>
        <p:spPr>
          <a:xfrm>
            <a:off x="450847" y="5469467"/>
            <a:ext cx="8244000" cy="936479"/>
          </a:xfrm>
          <a:prstGeom prst="roundRect">
            <a:avLst>
              <a:gd name="adj" fmla="val 15637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"/>
          <a:stretch/>
        </p:blipFill>
        <p:spPr>
          <a:xfrm>
            <a:off x="5197530" y="3432916"/>
            <a:ext cx="3243073" cy="342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5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1FB98A13-3E6D-4552-8BAA-C06EBDB8DC74}" vid="{BA148D82-8A68-4E5E-8549-B02389151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155</TotalTime>
  <Words>543</Words>
  <Application>Microsoft Office PowerPoint</Application>
  <PresentationFormat>On-screen Show (4:3)</PresentationFormat>
  <Paragraphs>48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Twinkl</vt:lpstr>
      <vt:lpstr>Sassoon Infant Rg</vt:lpstr>
      <vt:lpstr>Tuffy-TTF</vt:lpstr>
      <vt:lpstr>Arial</vt:lpstr>
      <vt:lpstr>SimSun</vt:lpstr>
      <vt:lpstr>Office Theme</vt:lpstr>
      <vt:lpstr>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Lydia Fay</dc:creator>
  <cp:lastModifiedBy>Lydia Fay</cp:lastModifiedBy>
  <cp:revision>24</cp:revision>
  <dcterms:created xsi:type="dcterms:W3CDTF">2019-11-21T09:36:17Z</dcterms:created>
  <dcterms:modified xsi:type="dcterms:W3CDTF">2020-01-09T10:18:56Z</dcterms:modified>
</cp:coreProperties>
</file>