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3" r:id="rId3"/>
    <p:sldId id="264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67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winkl" panose="020B0604020202020204" pitchFamily="2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215"/>
    <a:srgbClr val="E50050"/>
    <a:srgbClr val="85BD33"/>
    <a:srgbClr val="F27FA7"/>
    <a:srgbClr val="007AC2"/>
    <a:srgbClr val="18A0DB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648" y="7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0">
            <a:extLst>
              <a:ext uri="{FF2B5EF4-FFF2-40B4-BE49-F238E27FC236}">
                <a16:creationId xmlns:a16="http://schemas.microsoft.com/office/drawing/2014/main" id="{BAE6D2DB-49DE-4201-8A68-E54C55D9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638778"/>
            <a:ext cx="8220075" cy="1463290"/>
          </a:xfrm>
        </p:spPr>
        <p:txBody>
          <a:bodyPr/>
          <a:lstStyle/>
          <a:p>
            <a:pPr algn="ctr"/>
            <a:r>
              <a:rPr lang="en-US" sz="3600" dirty="0">
                <a:latin typeface="+mn-lt"/>
              </a:rPr>
              <a:t>What have you learnt about the tradition of wassailing and the Hen Galan (New Year)?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CC385F-F0BE-4FA0-AF20-B336812234A0}"/>
              </a:ext>
            </a:extLst>
          </p:cNvPr>
          <p:cNvSpPr/>
          <p:nvPr/>
        </p:nvSpPr>
        <p:spPr>
          <a:xfrm>
            <a:off x="1722761" y="2662492"/>
            <a:ext cx="6023318" cy="2943023"/>
          </a:xfrm>
          <a:prstGeom prst="rect">
            <a:avLst/>
          </a:prstGeom>
          <a:solidFill>
            <a:srgbClr val="F0821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2F53F5-3BC8-49E4-9ECA-A573D636CE31}"/>
              </a:ext>
            </a:extLst>
          </p:cNvPr>
          <p:cNvSpPr txBox="1"/>
          <p:nvPr/>
        </p:nvSpPr>
        <p:spPr>
          <a:xfrm>
            <a:off x="1565106" y="2525858"/>
            <a:ext cx="6013788" cy="2943023"/>
          </a:xfrm>
          <a:prstGeom prst="rect">
            <a:avLst/>
          </a:prstGeom>
          <a:solidFill>
            <a:schemeClr val="bg1"/>
          </a:solidFill>
          <a:ln w="28575">
            <a:solidFill>
              <a:srgbClr val="F08215"/>
            </a:solidFill>
          </a:ln>
        </p:spPr>
        <p:txBody>
          <a:bodyPr wrap="square" lIns="360000" tIns="360000" rIns="360000" bIns="360000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Discuss this with a partner.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How is it different to our celebrations today?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Why not have a go at acting out the fake battle (</a:t>
            </a:r>
            <a:r>
              <a:rPr lang="en-US" dirty="0" err="1"/>
              <a:t>pwnco</a:t>
            </a:r>
            <a:r>
              <a:rPr lang="en-US" dirty="0"/>
              <a:t>)?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You could also make your very own Mari </a:t>
            </a:r>
            <a:r>
              <a:rPr lang="en-US" dirty="0" err="1"/>
              <a:t>Lwyd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045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288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Lesson Aims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4294967295"/>
          </p:nvPr>
        </p:nvSpPr>
        <p:spPr>
          <a:xfrm>
            <a:off x="628650" y="1127760"/>
            <a:ext cx="7886700" cy="1409700"/>
          </a:xfrm>
        </p:spPr>
        <p:txBody>
          <a:bodyPr>
            <a:noAutofit/>
          </a:bodyPr>
          <a:lstStyle/>
          <a:p>
            <a:r>
              <a:rPr lang="en-US" dirty="0">
                <a:latin typeface="Twinkl" pitchFamily="50" charset="0"/>
              </a:rPr>
              <a:t>Learning about the Hen Galan tradition.</a:t>
            </a:r>
          </a:p>
          <a:p>
            <a:r>
              <a:rPr lang="en-US" dirty="0">
                <a:latin typeface="Twinkl" pitchFamily="50" charset="0"/>
              </a:rPr>
              <a:t>Discuss what people in the past did to celebrate and wish luck for the year to come.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EFB65-7701-43DC-AED6-148B33B1B2BA}"/>
              </a:ext>
            </a:extLst>
          </p:cNvPr>
          <p:cNvSpPr/>
          <p:nvPr/>
        </p:nvSpPr>
        <p:spPr>
          <a:xfrm>
            <a:off x="834952" y="1954089"/>
            <a:ext cx="4711896" cy="2092651"/>
          </a:xfrm>
          <a:prstGeom prst="rect">
            <a:avLst/>
          </a:prstGeom>
          <a:solidFill>
            <a:srgbClr val="F0821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i="0" u="none" strike="noStrike" dirty="0">
                <a:solidFill>
                  <a:schemeClr val="tx1"/>
                </a:solidFill>
                <a:effectLst/>
              </a:rPr>
              <a:t>This was part of the wassailing </a:t>
            </a:r>
            <a:br>
              <a:rPr lang="en-US" sz="1800" i="0" u="none" strike="noStrike" dirty="0">
                <a:solidFill>
                  <a:schemeClr val="tx1"/>
                </a:solidFill>
                <a:effectLst/>
              </a:rPr>
            </a:br>
            <a:r>
              <a:rPr lang="en-US" sz="1800" i="0" u="none" strike="noStrike" dirty="0">
                <a:solidFill>
                  <a:schemeClr val="tx1"/>
                </a:solidFill>
                <a:effectLst/>
              </a:rPr>
              <a:t>tradition. People believed that the </a:t>
            </a:r>
            <a:br>
              <a:rPr lang="en-US" sz="1800" i="0" u="none" strike="noStrike" dirty="0">
                <a:solidFill>
                  <a:schemeClr val="tx1"/>
                </a:solidFill>
                <a:effectLst/>
              </a:rPr>
            </a:br>
            <a:r>
              <a:rPr lang="en-US" sz="1800" i="0" u="none" strike="noStrike" dirty="0">
                <a:solidFill>
                  <a:schemeClr val="tx1"/>
                </a:solidFill>
                <a:effectLst/>
              </a:rPr>
              <a:t>Mari </a:t>
            </a:r>
            <a:r>
              <a:rPr lang="en-US" sz="1800" i="0" u="none" strike="noStrike" dirty="0" err="1">
                <a:solidFill>
                  <a:schemeClr val="tx1"/>
                </a:solidFill>
                <a:effectLst/>
              </a:rPr>
              <a:t>Lwyd</a:t>
            </a:r>
            <a:r>
              <a:rPr lang="en-US" sz="1800" i="0" u="none" strike="noStrike" dirty="0">
                <a:solidFill>
                  <a:schemeClr val="tx1"/>
                </a:solidFill>
                <a:effectLst/>
              </a:rPr>
              <a:t> would bring good luck </a:t>
            </a:r>
            <a:br>
              <a:rPr lang="en-US" sz="1800" i="0" u="none" strike="noStrike" dirty="0">
                <a:solidFill>
                  <a:schemeClr val="tx1"/>
                </a:solidFill>
                <a:effectLst/>
              </a:rPr>
            </a:br>
            <a:r>
              <a:rPr lang="en-US" sz="1800" i="0" u="none" strike="noStrike" dirty="0">
                <a:solidFill>
                  <a:schemeClr val="tx1"/>
                </a:solidFill>
                <a:effectLst/>
              </a:rPr>
              <a:t>for the year to come. They would </a:t>
            </a:r>
            <a:br>
              <a:rPr lang="en-US" sz="1800" i="0" u="none" strike="noStrike" dirty="0">
                <a:solidFill>
                  <a:schemeClr val="tx1"/>
                </a:solidFill>
                <a:effectLst/>
              </a:rPr>
            </a:br>
            <a:r>
              <a:rPr lang="en-US" sz="1800" i="0" u="none" strike="noStrike" dirty="0">
                <a:solidFill>
                  <a:schemeClr val="tx1"/>
                </a:solidFill>
                <a:effectLst/>
              </a:rPr>
              <a:t>celebrate during December </a:t>
            </a:r>
            <a:br>
              <a:rPr lang="en-US" sz="1800" i="0" u="none" strike="noStrike" dirty="0">
                <a:solidFill>
                  <a:schemeClr val="tx1"/>
                </a:solidFill>
                <a:effectLst/>
              </a:rPr>
            </a:br>
            <a:r>
              <a:rPr lang="en-US" sz="1800" i="0" u="none" strike="noStrike" dirty="0">
                <a:solidFill>
                  <a:schemeClr val="tx1"/>
                </a:solidFill>
                <a:effectLst/>
              </a:rPr>
              <a:t>and January.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Mari </a:t>
            </a:r>
            <a:r>
              <a:rPr lang="en-GB" sz="3600" dirty="0" err="1">
                <a:latin typeface="+mn-lt"/>
              </a:rPr>
              <a:t>Lwyd</a:t>
            </a:r>
            <a:endParaRPr lang="en-GB" sz="3600" dirty="0">
              <a:latin typeface="+mn-lt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CFCACF-DDC2-4A9E-BAFF-91F62D0E756C}"/>
              </a:ext>
            </a:extLst>
          </p:cNvPr>
          <p:cNvSpPr/>
          <p:nvPr/>
        </p:nvSpPr>
        <p:spPr>
          <a:xfrm>
            <a:off x="652506" y="1301381"/>
            <a:ext cx="2473734" cy="247373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082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The Mari </a:t>
            </a:r>
            <a:r>
              <a:rPr lang="en-US" b="1" dirty="0" err="1">
                <a:solidFill>
                  <a:schemeClr val="tx1"/>
                </a:solidFill>
              </a:rPr>
              <a:t>Lwyd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was one of the strangest traditions of the Hen Galan (New Year).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B6A4B-7B3A-4173-B4B6-C8071B171B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09" y="1387191"/>
            <a:ext cx="3423284" cy="48411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9CBA931-F4A0-4509-96B6-EB96CF83B60B}"/>
              </a:ext>
            </a:extLst>
          </p:cNvPr>
          <p:cNvSpPr/>
          <p:nvPr/>
        </p:nvSpPr>
        <p:spPr>
          <a:xfrm>
            <a:off x="2020357" y="3429000"/>
            <a:ext cx="2698485" cy="2698485"/>
          </a:xfrm>
          <a:prstGeom prst="ellipse">
            <a:avLst/>
          </a:prstGeom>
          <a:solidFill>
            <a:schemeClr val="bg1"/>
          </a:solidFill>
          <a:ln w="28575">
            <a:solidFill>
              <a:srgbClr val="85BD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The skull was placed on a pole so that the person under the sheet would be able to open and close the mouth!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AA1D2F6-088D-4DB5-88BA-420F62CDF272}"/>
              </a:ext>
            </a:extLst>
          </p:cNvPr>
          <p:cNvSpPr/>
          <p:nvPr/>
        </p:nvSpPr>
        <p:spPr>
          <a:xfrm>
            <a:off x="3255560" y="1715138"/>
            <a:ext cx="2092651" cy="2092651"/>
          </a:xfrm>
          <a:prstGeom prst="ellipse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It was a </a:t>
            </a:r>
            <a:r>
              <a:rPr lang="en-US" b="1" dirty="0">
                <a:solidFill>
                  <a:schemeClr val="tx1"/>
                </a:solidFill>
              </a:rPr>
              <a:t>horse’s skull </a:t>
            </a:r>
            <a:r>
              <a:rPr lang="en-US" dirty="0">
                <a:solidFill>
                  <a:schemeClr val="tx1"/>
                </a:solidFill>
              </a:rPr>
              <a:t>covered in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 sheet, ribbons and bells.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" grpId="0" animBg="1"/>
      <p:bldP spid="2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Battle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5F9794-A7EF-4BC4-9236-F02EE9AE3AE8}"/>
              </a:ext>
            </a:extLst>
          </p:cNvPr>
          <p:cNvSpPr/>
          <p:nvPr/>
        </p:nvSpPr>
        <p:spPr>
          <a:xfrm>
            <a:off x="728311" y="1517825"/>
            <a:ext cx="180000" cy="590375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E9EE6-835E-4543-9FE3-50B8FB4387AE}"/>
              </a:ext>
            </a:extLst>
          </p:cNvPr>
          <p:cNvSpPr txBox="1"/>
          <p:nvPr/>
        </p:nvSpPr>
        <p:spPr>
          <a:xfrm>
            <a:off x="908311" y="1484614"/>
            <a:ext cx="387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group would try to gain access to a house by singing a verse.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F9D726-AC51-40B6-975F-858C91E2AE03}"/>
              </a:ext>
            </a:extLst>
          </p:cNvPr>
          <p:cNvSpPr/>
          <p:nvPr/>
        </p:nvSpPr>
        <p:spPr>
          <a:xfrm>
            <a:off x="728311" y="2342104"/>
            <a:ext cx="180000" cy="396000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08504-F985-4611-816B-5FA7F3928A22}"/>
              </a:ext>
            </a:extLst>
          </p:cNvPr>
          <p:cNvSpPr txBox="1"/>
          <p:nvPr/>
        </p:nvSpPr>
        <p:spPr>
          <a:xfrm>
            <a:off x="908311" y="2349629"/>
            <a:ext cx="3879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was called </a:t>
            </a:r>
            <a:r>
              <a:rPr lang="hy-AM" dirty="0"/>
              <a:t>ՙ</a:t>
            </a:r>
            <a:r>
              <a:rPr lang="en-US" dirty="0" err="1"/>
              <a:t>pwnco</a:t>
            </a:r>
            <a:r>
              <a:rPr lang="hy-AM" dirty="0"/>
              <a:t>՚.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1BCA7-4EA8-44A7-8C42-F527D08B2682}"/>
              </a:ext>
            </a:extLst>
          </p:cNvPr>
          <p:cNvSpPr/>
          <p:nvPr/>
        </p:nvSpPr>
        <p:spPr>
          <a:xfrm>
            <a:off x="728311" y="2972008"/>
            <a:ext cx="180000" cy="864000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DA5A40-5D38-4F5B-92EA-6FC3FD323FD5}"/>
              </a:ext>
            </a:extLst>
          </p:cNvPr>
          <p:cNvSpPr txBox="1"/>
          <p:nvPr/>
        </p:nvSpPr>
        <p:spPr>
          <a:xfrm>
            <a:off x="908311" y="2972008"/>
            <a:ext cx="4015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homehold</a:t>
            </a:r>
            <a:r>
              <a:rPr lang="en-US" dirty="0"/>
              <a:t> would then answer with their own rhyme in a fake battle to try to outwit the Mari </a:t>
            </a:r>
            <a:r>
              <a:rPr lang="en-US" dirty="0" err="1"/>
              <a:t>Lwyd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E3B7CC-FC96-4477-A622-B363E1F25CED}"/>
              </a:ext>
            </a:extLst>
          </p:cNvPr>
          <p:cNvSpPr/>
          <p:nvPr/>
        </p:nvSpPr>
        <p:spPr>
          <a:xfrm>
            <a:off x="728311" y="4069912"/>
            <a:ext cx="180000" cy="1692000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1945C4-18D6-4204-9851-890FCA2E8DD7}"/>
              </a:ext>
            </a:extLst>
          </p:cNvPr>
          <p:cNvSpPr txBox="1"/>
          <p:nvPr/>
        </p:nvSpPr>
        <p:spPr>
          <a:xfrm>
            <a:off x="919558" y="4038749"/>
            <a:ext cx="4015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the battle was at an end they would allow the Mari </a:t>
            </a:r>
            <a:r>
              <a:rPr lang="en-US" dirty="0" err="1"/>
              <a:t>Lwyd</a:t>
            </a:r>
            <a:r>
              <a:rPr lang="en-US" dirty="0"/>
              <a:t> and the crew into the house, where they would enjoy refreshments. They would then go from house to house, repeating these actions.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67C8C3E-6941-4B46-BEA2-AACBACD5D2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09" y="1387191"/>
            <a:ext cx="3423284" cy="48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2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2" grpId="0" animBg="1"/>
      <p:bldP spid="13" grpId="0"/>
      <p:bldP spid="16" grpId="0" animBg="1"/>
      <p:bldP spid="17" grpId="0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160BA7-621E-4FC5-BDF2-740F788F53AF}"/>
              </a:ext>
            </a:extLst>
          </p:cNvPr>
          <p:cNvSpPr/>
          <p:nvPr/>
        </p:nvSpPr>
        <p:spPr>
          <a:xfrm>
            <a:off x="749785" y="1694145"/>
            <a:ext cx="3734061" cy="1200329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Some Verses of the Mari </a:t>
            </a:r>
            <a:r>
              <a:rPr lang="en-GB" sz="3600" dirty="0" err="1">
                <a:latin typeface="+mn-lt"/>
              </a:rPr>
              <a:t>Lwyd</a:t>
            </a:r>
            <a:r>
              <a:rPr lang="en-GB" sz="3600" dirty="0">
                <a:latin typeface="+mn-lt"/>
              </a:rPr>
              <a:t> Song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2D641-CF23-42E5-A43C-74C6F41DC347}"/>
              </a:ext>
            </a:extLst>
          </p:cNvPr>
          <p:cNvSpPr txBox="1"/>
          <p:nvPr/>
        </p:nvSpPr>
        <p:spPr>
          <a:xfrm>
            <a:off x="671782" y="1585067"/>
            <a:ext cx="3726000" cy="1224000"/>
          </a:xfrm>
          <a:prstGeom prst="rect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Outside Group</a:t>
            </a:r>
            <a:br>
              <a:rPr lang="en-US" b="1" dirty="0"/>
            </a:b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Wel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dyma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ni’n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dwad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</a:t>
            </a:r>
          </a:p>
          <a:p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gyfeillion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diniwad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</a:t>
            </a:r>
          </a:p>
          <a:p>
            <a:r>
              <a:rPr lang="nn-NO" dirty="0"/>
              <a:t>I ofyn am gennad i ganu. </a:t>
            </a:r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479C2B-4D48-4AC7-80FE-AB9B37D6529E}"/>
              </a:ext>
            </a:extLst>
          </p:cNvPr>
          <p:cNvSpPr/>
          <p:nvPr/>
        </p:nvSpPr>
        <p:spPr>
          <a:xfrm>
            <a:off x="4731907" y="1684869"/>
            <a:ext cx="3734061" cy="1200329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12369B-4959-4A73-AAEF-A5848F137849}"/>
              </a:ext>
            </a:extLst>
          </p:cNvPr>
          <p:cNvSpPr txBox="1"/>
          <p:nvPr/>
        </p:nvSpPr>
        <p:spPr>
          <a:xfrm>
            <a:off x="4653904" y="1575791"/>
            <a:ext cx="3726000" cy="1224000"/>
          </a:xfrm>
          <a:prstGeom prst="rect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Household Group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O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cerwch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gered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</a:t>
            </a:r>
          </a:p>
          <a:p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Mae’ch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ffordd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yn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agored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</a:t>
            </a:r>
          </a:p>
          <a:p>
            <a:r>
              <a:rPr lang="nn-NO" dirty="0"/>
              <a:t>Mae’ch ffordd yn agored nos heno. </a:t>
            </a:r>
            <a:endParaRPr lang="en-GB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A1D35D-1D11-4CE7-B8B8-0B0EA0558B1C}"/>
              </a:ext>
            </a:extLst>
          </p:cNvPr>
          <p:cNvSpPr/>
          <p:nvPr/>
        </p:nvSpPr>
        <p:spPr>
          <a:xfrm>
            <a:off x="749785" y="3177719"/>
            <a:ext cx="3734061" cy="1200329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51B55C-A6E8-40A9-AD44-07A1396B13AF}"/>
              </a:ext>
            </a:extLst>
          </p:cNvPr>
          <p:cNvSpPr txBox="1"/>
          <p:nvPr/>
        </p:nvSpPr>
        <p:spPr>
          <a:xfrm>
            <a:off x="671782" y="3068641"/>
            <a:ext cx="3726000" cy="1224000"/>
          </a:xfrm>
          <a:prstGeom prst="rect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Outside Group</a:t>
            </a:r>
          </a:p>
          <a:p>
            <a:r>
              <a:rPr lang="pt-BR" sz="1800" b="0" i="0" u="none" strike="noStrike" dirty="0">
                <a:solidFill>
                  <a:srgbClr val="000000"/>
                </a:solidFill>
                <a:effectLst/>
              </a:rPr>
              <a:t>Os na chawn ni gannad, </a:t>
            </a:r>
          </a:p>
          <a:p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Rhowch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glywad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ganiad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</a:t>
            </a:r>
          </a:p>
          <a:p>
            <a:r>
              <a:rPr lang="nn-NO" dirty="0"/>
              <a:t>Pa fodd ma’r ‘madawiad nos heno. </a:t>
            </a:r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E8109F-97DE-47F2-8988-4B8CDD0CB684}"/>
              </a:ext>
            </a:extLst>
          </p:cNvPr>
          <p:cNvSpPr/>
          <p:nvPr/>
        </p:nvSpPr>
        <p:spPr>
          <a:xfrm>
            <a:off x="4717384" y="3176836"/>
            <a:ext cx="3734061" cy="1200329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4B5FFD-4CCA-4FEB-AAF9-C1429B37932C}"/>
              </a:ext>
            </a:extLst>
          </p:cNvPr>
          <p:cNvSpPr txBox="1"/>
          <p:nvPr/>
        </p:nvSpPr>
        <p:spPr>
          <a:xfrm>
            <a:off x="4639381" y="3067758"/>
            <a:ext cx="3726000" cy="1224000"/>
          </a:xfrm>
          <a:prstGeom prst="rect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Outside Group</a:t>
            </a:r>
          </a:p>
          <a:p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Nid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awn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ni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gered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	</a:t>
            </a:r>
          </a:p>
          <a:p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Heb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dorri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ein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syched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	</a:t>
            </a:r>
          </a:p>
          <a:p>
            <a:r>
              <a:rPr lang="nl-NL" dirty="0"/>
              <a:t>Heb dorri ein sychad nos heno.</a:t>
            </a:r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758F5D2-0471-4646-90C4-F587040A6656}"/>
              </a:ext>
            </a:extLst>
          </p:cNvPr>
          <p:cNvSpPr/>
          <p:nvPr/>
        </p:nvSpPr>
        <p:spPr>
          <a:xfrm>
            <a:off x="749785" y="4684964"/>
            <a:ext cx="3734061" cy="1200329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78565B2-D2C2-4A33-AB25-778550EF9797}"/>
              </a:ext>
            </a:extLst>
          </p:cNvPr>
          <p:cNvSpPr txBox="1"/>
          <p:nvPr/>
        </p:nvSpPr>
        <p:spPr>
          <a:xfrm>
            <a:off x="671782" y="4575886"/>
            <a:ext cx="3726000" cy="1224000"/>
          </a:xfrm>
          <a:prstGeom prst="rect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Outside Group</a:t>
            </a:r>
          </a:p>
          <a:p>
            <a:r>
              <a:rPr lang="pt-BR" sz="1800" b="0" i="0" u="none" strike="noStrike" dirty="0">
                <a:solidFill>
                  <a:srgbClr val="000000"/>
                </a:solidFill>
                <a:effectLst/>
              </a:rPr>
              <a:t>Ma’ Mari Lwyd yma, 	 </a:t>
            </a:r>
          </a:p>
          <a:p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sêr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rhubana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	</a:t>
            </a:r>
          </a:p>
          <a:p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werth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roi</a:t>
            </a:r>
            <a:r>
              <a:rPr lang="en-US" dirty="0"/>
              <a:t> </a:t>
            </a:r>
            <a:r>
              <a:rPr lang="en-US" dirty="0" err="1"/>
              <a:t>gola</a:t>
            </a:r>
            <a:r>
              <a:rPr lang="en-US" dirty="0"/>
              <a:t> </a:t>
            </a:r>
            <a:r>
              <a:rPr lang="en-US" dirty="0" err="1"/>
              <a:t>nos</a:t>
            </a:r>
            <a:r>
              <a:rPr lang="en-US" dirty="0"/>
              <a:t> </a:t>
            </a:r>
            <a:r>
              <a:rPr lang="en-US" dirty="0" err="1"/>
              <a:t>heno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21CD499-268C-469D-B6DA-BF3725EC2310}"/>
              </a:ext>
            </a:extLst>
          </p:cNvPr>
          <p:cNvSpPr/>
          <p:nvPr/>
        </p:nvSpPr>
        <p:spPr>
          <a:xfrm>
            <a:off x="4717384" y="4684964"/>
            <a:ext cx="3734061" cy="1200329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FCB621-086F-4102-A4E1-13490AA5F2DC}"/>
              </a:ext>
            </a:extLst>
          </p:cNvPr>
          <p:cNvSpPr txBox="1"/>
          <p:nvPr/>
        </p:nvSpPr>
        <p:spPr>
          <a:xfrm>
            <a:off x="4639381" y="4575886"/>
            <a:ext cx="3726000" cy="1165704"/>
          </a:xfrm>
          <a:prstGeom prst="rect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GB" b="1" dirty="0"/>
              <a:t>Household Group</a:t>
            </a:r>
          </a:p>
          <a:p>
            <a:r>
              <a:rPr lang="pt-BR" sz="1725" i="0" u="none" strike="noStrike" dirty="0">
                <a:solidFill>
                  <a:srgbClr val="000000"/>
                </a:solidFill>
                <a:effectLst/>
              </a:rPr>
              <a:t>Rhowch glywad, wyr ddoethion,</a:t>
            </a:r>
          </a:p>
          <a:p>
            <a:r>
              <a:rPr lang="en-GB" sz="1725" i="0" u="none" strike="noStrike" dirty="0">
                <a:solidFill>
                  <a:srgbClr val="000000"/>
                </a:solidFill>
                <a:effectLst/>
              </a:rPr>
              <a:t>Pa faint </a:t>
            </a:r>
            <a:r>
              <a:rPr lang="en-GB" sz="1725" i="0" u="none" strike="noStrike" dirty="0" err="1">
                <a:solidFill>
                  <a:srgbClr val="000000"/>
                </a:solidFill>
                <a:effectLst/>
              </a:rPr>
              <a:t>y’ch</a:t>
            </a:r>
            <a:r>
              <a:rPr lang="en-GB" sz="1725" i="0" u="none" strike="noStrike" dirty="0">
                <a:solidFill>
                  <a:srgbClr val="000000"/>
                </a:solidFill>
                <a:effectLst/>
              </a:rPr>
              <a:t> o </a:t>
            </a:r>
            <a:r>
              <a:rPr lang="en-GB" sz="1725" i="0" u="none" strike="noStrike" dirty="0" err="1">
                <a:solidFill>
                  <a:srgbClr val="000000"/>
                </a:solidFill>
                <a:effectLst/>
              </a:rPr>
              <a:t>ddynion</a:t>
            </a:r>
            <a:r>
              <a:rPr lang="en-GB" sz="1725" i="0" u="none" strike="noStrike" dirty="0">
                <a:solidFill>
                  <a:srgbClr val="000000"/>
                </a:solidFill>
                <a:effectLst/>
              </a:rPr>
              <a:t>,</a:t>
            </a:r>
          </a:p>
          <a:p>
            <a:r>
              <a:rPr lang="en-US" sz="1725" dirty="0"/>
              <a:t>A </a:t>
            </a:r>
            <a:r>
              <a:rPr lang="en-US" sz="1725" dirty="0" err="1"/>
              <a:t>beth</a:t>
            </a:r>
            <a:r>
              <a:rPr lang="en-US" sz="1725" dirty="0"/>
              <a:t> </a:t>
            </a:r>
            <a:r>
              <a:rPr lang="en-US" sz="1725" dirty="0" err="1"/>
              <a:t>yn</a:t>
            </a:r>
            <a:r>
              <a:rPr lang="en-US" sz="1725" dirty="0"/>
              <a:t> </a:t>
            </a:r>
            <a:r>
              <a:rPr lang="en-US" sz="1725" dirty="0" err="1"/>
              <a:t>wych</a:t>
            </a:r>
            <a:r>
              <a:rPr lang="en-US" sz="1725" dirty="0"/>
              <a:t> union </a:t>
            </a:r>
            <a:r>
              <a:rPr lang="en-US" sz="1725" dirty="0" err="1"/>
              <a:t>yw’ch</a:t>
            </a:r>
            <a:r>
              <a:rPr lang="en-US" sz="1725" dirty="0"/>
              <a:t> </a:t>
            </a:r>
            <a:r>
              <a:rPr lang="en-US" sz="1725" dirty="0" err="1"/>
              <a:t>enwau</a:t>
            </a:r>
            <a:r>
              <a:rPr lang="en-US" sz="1725" dirty="0"/>
              <a:t>.</a:t>
            </a:r>
            <a:endParaRPr lang="en-GB" sz="1725" dirty="0"/>
          </a:p>
        </p:txBody>
      </p:sp>
    </p:spTree>
    <p:extLst>
      <p:ext uri="{BB962C8B-B14F-4D97-AF65-F5344CB8AC3E}">
        <p14:creationId xmlns:p14="http://schemas.microsoft.com/office/powerpoint/2010/main" val="148132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160BA7-621E-4FC5-BDF2-740F788F53AF}"/>
              </a:ext>
            </a:extLst>
          </p:cNvPr>
          <p:cNvSpPr/>
          <p:nvPr/>
        </p:nvSpPr>
        <p:spPr>
          <a:xfrm>
            <a:off x="759617" y="2091440"/>
            <a:ext cx="3734061" cy="1200329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75717"/>
            <a:ext cx="8220075" cy="994306"/>
          </a:xfrm>
        </p:spPr>
        <p:txBody>
          <a:bodyPr/>
          <a:lstStyle/>
          <a:p>
            <a:pPr algn="ctr"/>
            <a:r>
              <a:rPr lang="en-US" sz="3600" dirty="0">
                <a:latin typeface="+mn-lt"/>
              </a:rPr>
              <a:t>The Mari </a:t>
            </a:r>
            <a:r>
              <a:rPr lang="en-US" sz="3600" dirty="0" err="1">
                <a:latin typeface="+mn-lt"/>
              </a:rPr>
              <a:t>Lwyd</a:t>
            </a:r>
            <a:r>
              <a:rPr lang="en-US" sz="3600" dirty="0">
                <a:latin typeface="+mn-lt"/>
              </a:rPr>
              <a:t> Song Continued in the House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2D641-CF23-42E5-A43C-74C6F41DC347}"/>
              </a:ext>
            </a:extLst>
          </p:cNvPr>
          <p:cNvSpPr txBox="1"/>
          <p:nvPr/>
        </p:nvSpPr>
        <p:spPr>
          <a:xfrm>
            <a:off x="681614" y="1982362"/>
            <a:ext cx="37260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txBody>
          <a:bodyPr wrap="square" rIns="72000" rtlCol="0">
            <a:spAutoFit/>
          </a:bodyPr>
          <a:lstStyle/>
          <a:p>
            <a:r>
              <a:rPr lang="en-US" b="1" dirty="0"/>
              <a:t>Mari </a:t>
            </a:r>
            <a:r>
              <a:rPr lang="en-US" b="1" dirty="0" err="1"/>
              <a:t>Lwyd</a:t>
            </a:r>
            <a:r>
              <a:rPr lang="en-US" b="1" dirty="0"/>
              <a:t> Party	</a:t>
            </a:r>
          </a:p>
          <a:p>
            <a:r>
              <a:rPr lang="pl-PL" sz="1800" b="0" i="0" u="none" strike="noStrike" dirty="0">
                <a:solidFill>
                  <a:srgbClr val="000000"/>
                </a:solidFill>
                <a:effectLst/>
              </a:rPr>
              <a:t>Rhyw griw o wyr hawddgar,</a:t>
            </a:r>
            <a:endParaRPr lang="en-GB" sz="1800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Rhai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gorau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ddaear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	</a:t>
            </a:r>
          </a:p>
          <a:p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canu</a:t>
            </a:r>
            <a:r>
              <a:rPr lang="en-US" dirty="0"/>
              <a:t> </a:t>
            </a:r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dirty="0" err="1"/>
              <a:t>gwir</a:t>
            </a:r>
            <a:r>
              <a:rPr lang="en-US" dirty="0"/>
              <a:t> air am </a:t>
            </a:r>
            <a:r>
              <a:rPr lang="en-US" dirty="0" err="1"/>
              <a:t>gwrw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F479C2B-4D48-4AC7-80FE-AB9B37D6529E}"/>
              </a:ext>
            </a:extLst>
          </p:cNvPr>
          <p:cNvSpPr/>
          <p:nvPr/>
        </p:nvSpPr>
        <p:spPr>
          <a:xfrm>
            <a:off x="4743646" y="2091440"/>
            <a:ext cx="3734061" cy="1200329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012369B-4959-4A73-AAEF-A5848F137849}"/>
              </a:ext>
            </a:extLst>
          </p:cNvPr>
          <p:cNvSpPr txBox="1"/>
          <p:nvPr/>
        </p:nvSpPr>
        <p:spPr>
          <a:xfrm>
            <a:off x="4650324" y="1982361"/>
            <a:ext cx="374400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txBody>
          <a:bodyPr wrap="square" rIns="0" rtlCol="0">
            <a:spAutoFit/>
          </a:bodyPr>
          <a:lstStyle/>
          <a:p>
            <a:r>
              <a:rPr lang="en-US" b="1" dirty="0"/>
              <a:t>Household Response</a:t>
            </a:r>
          </a:p>
          <a:p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Rhowch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glywad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wir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difrad</a:t>
            </a: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r>
              <a:rPr lang="pl-PL" b="0" i="0" u="none" strike="noStrike" dirty="0">
                <a:solidFill>
                  <a:srgbClr val="000000"/>
                </a:solidFill>
                <a:effectLst/>
              </a:rPr>
              <a:t>O ble ‘rych chi’n dwad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</a:t>
            </a:r>
          </a:p>
          <a:p>
            <a:r>
              <a:rPr lang="en-US" dirty="0"/>
              <a:t>A </a:t>
            </a:r>
            <a:r>
              <a:rPr lang="en-US" dirty="0" err="1"/>
              <a:t>beth</a:t>
            </a:r>
            <a:r>
              <a:rPr lang="en-US" dirty="0"/>
              <a:t> </a:t>
            </a:r>
            <a:r>
              <a:rPr lang="en-US" dirty="0" err="1"/>
              <a:t>yw’ch</a:t>
            </a:r>
            <a:r>
              <a:rPr lang="en-US" dirty="0"/>
              <a:t> </a:t>
            </a:r>
            <a:r>
              <a:rPr lang="en-US" dirty="0" err="1"/>
              <a:t>gofyniad</a:t>
            </a:r>
            <a:r>
              <a:rPr lang="en-US" dirty="0"/>
              <a:t> </a:t>
            </a:r>
            <a:r>
              <a:rPr lang="en-US" dirty="0" err="1"/>
              <a:t>gewch</a:t>
            </a:r>
            <a:r>
              <a:rPr lang="en-US" dirty="0"/>
              <a:t> </a:t>
            </a:r>
            <a:r>
              <a:rPr lang="en-US" dirty="0" err="1"/>
              <a:t>enwi</a:t>
            </a:r>
            <a:r>
              <a:rPr lang="en-US" dirty="0"/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0A1D35D-1D11-4CE7-B8B8-0B0EA0558B1C}"/>
              </a:ext>
            </a:extLst>
          </p:cNvPr>
          <p:cNvSpPr/>
          <p:nvPr/>
        </p:nvSpPr>
        <p:spPr>
          <a:xfrm>
            <a:off x="759617" y="3888465"/>
            <a:ext cx="3734061" cy="923330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A51B55C-A6E8-40A9-AD44-07A1396B13AF}"/>
              </a:ext>
            </a:extLst>
          </p:cNvPr>
          <p:cNvSpPr txBox="1"/>
          <p:nvPr/>
        </p:nvSpPr>
        <p:spPr>
          <a:xfrm>
            <a:off x="681614" y="3779386"/>
            <a:ext cx="372600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b="0" i="0" u="none" strike="noStrike" dirty="0">
                <a:solidFill>
                  <a:srgbClr val="000000"/>
                </a:solidFill>
                <a:effectLst/>
              </a:rPr>
              <a:t>O tynnwch y bollta</a:t>
            </a:r>
          </a:p>
          <a:p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Agorwch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drysa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</a:t>
            </a:r>
            <a:endParaRPr lang="en-GB" dirty="0">
              <a:solidFill>
                <a:srgbClr val="000000"/>
              </a:solidFill>
            </a:endParaRPr>
          </a:p>
          <a:p>
            <a:r>
              <a:rPr lang="nn-NO" dirty="0"/>
              <a:t>I fois y gwaseila rhowch groeso.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52F4C6-12C4-4EC6-B182-18B1CD0B3AAB}"/>
              </a:ext>
            </a:extLst>
          </p:cNvPr>
          <p:cNvSpPr/>
          <p:nvPr/>
        </p:nvSpPr>
        <p:spPr>
          <a:xfrm>
            <a:off x="4741739" y="3891849"/>
            <a:ext cx="3734061" cy="923330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622930-AAB4-4461-8159-88E0C7B1A78E}"/>
              </a:ext>
            </a:extLst>
          </p:cNvPr>
          <p:cNvSpPr txBox="1"/>
          <p:nvPr/>
        </p:nvSpPr>
        <p:spPr>
          <a:xfrm>
            <a:off x="4663736" y="3782770"/>
            <a:ext cx="3744000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E50050"/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b="0" i="0" u="none" strike="noStrike" dirty="0">
                <a:solidFill>
                  <a:srgbClr val="000000"/>
                </a:solidFill>
                <a:effectLst/>
              </a:rPr>
              <a:t>Mi dynnwn y bollta</a:t>
            </a:r>
          </a:p>
          <a:p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Agorwn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y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drysa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’,</a:t>
            </a:r>
          </a:p>
          <a:p>
            <a:r>
              <a:rPr lang="it-IT" dirty="0"/>
              <a:t>I fois y gwaseila ma’ croeso</a:t>
            </a:r>
            <a:r>
              <a:rPr lang="nn-NO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09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34" grpId="0" animBg="1"/>
      <p:bldP spid="35" grpId="0" animBg="1"/>
      <p:bldP spid="36" grpId="0" animBg="1"/>
      <p:bldP spid="3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What Does the Song Mean?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5F9794-A7EF-4BC4-9236-F02EE9AE3AE8}"/>
              </a:ext>
            </a:extLst>
          </p:cNvPr>
          <p:cNvSpPr/>
          <p:nvPr/>
        </p:nvSpPr>
        <p:spPr>
          <a:xfrm>
            <a:off x="728311" y="1517825"/>
            <a:ext cx="180000" cy="590375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E9EE6-835E-4543-9FE3-50B8FB4387AE}"/>
              </a:ext>
            </a:extLst>
          </p:cNvPr>
          <p:cNvSpPr txBox="1"/>
          <p:nvPr/>
        </p:nvSpPr>
        <p:spPr>
          <a:xfrm>
            <a:off x="908311" y="1484614"/>
            <a:ext cx="3879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They are asking for entry into </a:t>
            </a:r>
            <a:br>
              <a:rPr lang="en-US" dirty="0"/>
            </a:br>
            <a:r>
              <a:rPr lang="en-US" dirty="0"/>
              <a:t>the house. 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F9D726-AC51-40B6-975F-858C91E2AE03}"/>
              </a:ext>
            </a:extLst>
          </p:cNvPr>
          <p:cNvSpPr/>
          <p:nvPr/>
        </p:nvSpPr>
        <p:spPr>
          <a:xfrm>
            <a:off x="728311" y="2342104"/>
            <a:ext cx="180000" cy="1207854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08504-F985-4611-816B-5FA7F3928A22}"/>
              </a:ext>
            </a:extLst>
          </p:cNvPr>
          <p:cNvSpPr txBox="1"/>
          <p:nvPr/>
        </p:nvSpPr>
        <p:spPr>
          <a:xfrm>
            <a:off x="908311" y="2349629"/>
            <a:ext cx="3879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people inside the house are telling them to go away and then there begins a ‘singing’ battle between the two parties.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1BCA7-4EA8-44A7-8C42-F527D08B2682}"/>
              </a:ext>
            </a:extLst>
          </p:cNvPr>
          <p:cNvSpPr/>
          <p:nvPr/>
        </p:nvSpPr>
        <p:spPr>
          <a:xfrm>
            <a:off x="728311" y="3761116"/>
            <a:ext cx="180000" cy="1754325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DA5A40-5D38-4F5B-92EA-6FC3FD323FD5}"/>
              </a:ext>
            </a:extLst>
          </p:cNvPr>
          <p:cNvSpPr txBox="1"/>
          <p:nvPr/>
        </p:nvSpPr>
        <p:spPr>
          <a:xfrm>
            <a:off x="908311" y="3761117"/>
            <a:ext cx="4015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members of the party outside answer, saying that they will not go away until they have had a drink to quench their thirst. The household asks them who they are and how many are in their party. </a:t>
            </a: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6B29BA3C-D2D4-4C0A-9299-84B1603BFB7A}"/>
              </a:ext>
            </a:extLst>
          </p:cNvPr>
          <p:cNvSpPr/>
          <p:nvPr/>
        </p:nvSpPr>
        <p:spPr>
          <a:xfrm>
            <a:off x="728311" y="1514715"/>
            <a:ext cx="180000" cy="864000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 hidden="1">
            <a:extLst>
              <a:ext uri="{FF2B5EF4-FFF2-40B4-BE49-F238E27FC236}">
                <a16:creationId xmlns:a16="http://schemas.microsoft.com/office/drawing/2014/main" id="{754069CF-5249-4BB4-BE0A-623A4717CAF4}"/>
              </a:ext>
            </a:extLst>
          </p:cNvPr>
          <p:cNvSpPr txBox="1"/>
          <p:nvPr/>
        </p:nvSpPr>
        <p:spPr>
          <a:xfrm>
            <a:off x="908311" y="1480726"/>
            <a:ext cx="3879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continues with them asking the householder to unlock the door for them to gain admittance. </a:t>
            </a: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A62361A2-5957-432D-917D-B4372F4734F3}"/>
              </a:ext>
            </a:extLst>
          </p:cNvPr>
          <p:cNvSpPr/>
          <p:nvPr/>
        </p:nvSpPr>
        <p:spPr>
          <a:xfrm>
            <a:off x="728311" y="2567595"/>
            <a:ext cx="180000" cy="1224000"/>
          </a:xfrm>
          <a:prstGeom prst="rect">
            <a:avLst/>
          </a:prstGeom>
          <a:solidFill>
            <a:srgbClr val="F082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 hidden="1">
            <a:extLst>
              <a:ext uri="{FF2B5EF4-FFF2-40B4-BE49-F238E27FC236}">
                <a16:creationId xmlns:a16="http://schemas.microsoft.com/office/drawing/2014/main" id="{D5705926-00C6-49A5-8027-69528B988AD6}"/>
              </a:ext>
            </a:extLst>
          </p:cNvPr>
          <p:cNvSpPr txBox="1"/>
          <p:nvPr/>
        </p:nvSpPr>
        <p:spPr>
          <a:xfrm>
            <a:off x="908311" y="2575120"/>
            <a:ext cx="3879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Eventually the householder decides to let them in and the celebrations continue within and the party are offered refreshments.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AE0A1A-A435-4CEC-B6D7-490F488B23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209" y="1387191"/>
            <a:ext cx="3423284" cy="48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9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5" grpId="1"/>
      <p:bldP spid="12" grpId="0" animBg="1"/>
      <p:bldP spid="12" grpId="1" animBg="1"/>
      <p:bldP spid="13" grpId="0"/>
      <p:bldP spid="13" grpId="1"/>
      <p:bldP spid="16" grpId="0" animBg="1"/>
      <p:bldP spid="16" grpId="1" animBg="1"/>
      <p:bldP spid="17" grpId="0"/>
      <p:bldP spid="17" grpId="1"/>
      <p:bldP spid="14" grpId="0" animBg="1"/>
      <p:bldP spid="15" grpId="0"/>
      <p:bldP spid="20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5F9794-A7EF-4BC4-9236-F02EE9AE3AE8}"/>
              </a:ext>
            </a:extLst>
          </p:cNvPr>
          <p:cNvSpPr/>
          <p:nvPr/>
        </p:nvSpPr>
        <p:spPr>
          <a:xfrm>
            <a:off x="728311" y="1837865"/>
            <a:ext cx="180000" cy="590375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E9EE6-835E-4543-9FE3-50B8FB4387AE}"/>
              </a:ext>
            </a:extLst>
          </p:cNvPr>
          <p:cNvSpPr txBox="1"/>
          <p:nvPr/>
        </p:nvSpPr>
        <p:spPr>
          <a:xfrm>
            <a:off x="908310" y="1804654"/>
            <a:ext cx="7214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/>
              <a:t>It was very popular in South Wales although the tradition was also practiced on Anglesey.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F9D726-AC51-40B6-975F-858C91E2AE03}"/>
              </a:ext>
            </a:extLst>
          </p:cNvPr>
          <p:cNvSpPr/>
          <p:nvPr/>
        </p:nvSpPr>
        <p:spPr>
          <a:xfrm>
            <a:off x="728311" y="2680044"/>
            <a:ext cx="180000" cy="900000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B08504-F985-4611-816B-5FA7F3928A22}"/>
              </a:ext>
            </a:extLst>
          </p:cNvPr>
          <p:cNvSpPr txBox="1"/>
          <p:nvPr/>
        </p:nvSpPr>
        <p:spPr>
          <a:xfrm>
            <a:off x="908311" y="2668379"/>
            <a:ext cx="7214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People celebrated wassailing in </a:t>
            </a:r>
            <a:r>
              <a:rPr lang="en-US" dirty="0" err="1"/>
              <a:t>Glamorgan</a:t>
            </a:r>
            <a:r>
              <a:rPr lang="en-US" dirty="0"/>
              <a:t>, in the villages of </a:t>
            </a:r>
            <a:r>
              <a:rPr lang="en-US" dirty="0" err="1"/>
              <a:t>Coety</a:t>
            </a:r>
            <a:r>
              <a:rPr lang="en-US" dirty="0"/>
              <a:t>, </a:t>
            </a:r>
            <a:r>
              <a:rPr lang="en-US" dirty="0" err="1"/>
              <a:t>Bryncethin</a:t>
            </a:r>
            <a:r>
              <a:rPr lang="en-US" dirty="0"/>
              <a:t>, </a:t>
            </a:r>
            <a:r>
              <a:rPr lang="en-US" dirty="0" err="1"/>
              <a:t>Brynmenyn</a:t>
            </a:r>
            <a:r>
              <a:rPr lang="en-US" dirty="0"/>
              <a:t> and </a:t>
            </a:r>
            <a:r>
              <a:rPr lang="en-US" dirty="0" err="1"/>
              <a:t>Llangynwyd</a:t>
            </a:r>
            <a:r>
              <a:rPr lang="en-US" dirty="0"/>
              <a:t>, near </a:t>
            </a:r>
            <a:r>
              <a:rPr lang="en-US" dirty="0" err="1"/>
              <a:t>Maesteg</a:t>
            </a:r>
            <a:r>
              <a:rPr lang="en-US" dirty="0"/>
              <a:t>. It would have been celebrated in other places too.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71BCA7-4EA8-44A7-8C42-F527D08B2682}"/>
              </a:ext>
            </a:extLst>
          </p:cNvPr>
          <p:cNvSpPr/>
          <p:nvPr/>
        </p:nvSpPr>
        <p:spPr>
          <a:xfrm>
            <a:off x="728640" y="3813265"/>
            <a:ext cx="180000" cy="936000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DA5A40-5D38-4F5B-92EA-6FC3FD323FD5}"/>
              </a:ext>
            </a:extLst>
          </p:cNvPr>
          <p:cNvSpPr txBox="1"/>
          <p:nvPr/>
        </p:nvSpPr>
        <p:spPr>
          <a:xfrm>
            <a:off x="908310" y="3819600"/>
            <a:ext cx="4562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 you can experience this tradition during the Christmas festivities at the </a:t>
            </a:r>
            <a:br>
              <a:rPr lang="en-US" dirty="0"/>
            </a:br>
            <a:r>
              <a:rPr lang="en-US" dirty="0"/>
              <a:t>St </a:t>
            </a:r>
            <a:r>
              <a:rPr lang="en-US" dirty="0" err="1"/>
              <a:t>Fagans</a:t>
            </a:r>
            <a:r>
              <a:rPr lang="en-US" dirty="0"/>
              <a:t> National Museum of History.</a:t>
            </a:r>
          </a:p>
        </p:txBody>
      </p:sp>
      <p:sp>
        <p:nvSpPr>
          <p:cNvPr id="18" name="Title 20">
            <a:extLst>
              <a:ext uri="{FF2B5EF4-FFF2-40B4-BE49-F238E27FC236}">
                <a16:creationId xmlns:a16="http://schemas.microsoft.com/office/drawing/2014/main" id="{BAE6D2DB-49DE-4201-8A68-E54C55D9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75717"/>
            <a:ext cx="8220075" cy="994306"/>
          </a:xfrm>
        </p:spPr>
        <p:txBody>
          <a:bodyPr/>
          <a:lstStyle/>
          <a:p>
            <a:pPr algn="ctr"/>
            <a:r>
              <a:rPr lang="en-US" sz="3600" dirty="0">
                <a:latin typeface="+mn-lt"/>
              </a:rPr>
              <a:t>Where Was the Tradition of the Mari </a:t>
            </a:r>
            <a:r>
              <a:rPr lang="en-US" sz="3600" dirty="0" err="1">
                <a:latin typeface="+mn-lt"/>
              </a:rPr>
              <a:t>Lwyd</a:t>
            </a:r>
            <a:r>
              <a:rPr lang="en-US" sz="3600" dirty="0">
                <a:latin typeface="+mn-lt"/>
              </a:rPr>
              <a:t> Popular?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68D103-6DF1-4873-B3D5-9ED429B2D9FB}"/>
              </a:ext>
            </a:extLst>
          </p:cNvPr>
          <p:cNvSpPr/>
          <p:nvPr/>
        </p:nvSpPr>
        <p:spPr>
          <a:xfrm>
            <a:off x="5354190" y="3609319"/>
            <a:ext cx="2761915" cy="2748031"/>
          </a:xfrm>
          <a:prstGeom prst="ellipse">
            <a:avLst/>
          </a:prstGeom>
          <a:solidFill>
            <a:srgbClr val="F08215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EA0FDA-8549-45C2-B9B3-3E6DD4C39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1"/>
          <a:stretch/>
        </p:blipFill>
        <p:spPr>
          <a:xfrm>
            <a:off x="5011339" y="3491332"/>
            <a:ext cx="3153924" cy="292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7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2" grpId="0" animBg="1"/>
      <p:bldP spid="13" grpId="0"/>
      <p:bldP spid="16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659898C6-B8BB-489A-9607-D02351BCFA98}"/>
              </a:ext>
            </a:extLst>
          </p:cNvPr>
          <p:cNvSpPr/>
          <p:nvPr/>
        </p:nvSpPr>
        <p:spPr>
          <a:xfrm>
            <a:off x="6016518" y="2549647"/>
            <a:ext cx="2046062" cy="2046062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CF9E977-B76F-4296-9DF1-090DFC6ACA54}"/>
              </a:ext>
            </a:extLst>
          </p:cNvPr>
          <p:cNvSpPr/>
          <p:nvPr/>
        </p:nvSpPr>
        <p:spPr>
          <a:xfrm>
            <a:off x="1076718" y="2995594"/>
            <a:ext cx="5548126" cy="856852"/>
          </a:xfrm>
          <a:prstGeom prst="rect">
            <a:avLst/>
          </a:prstGeom>
          <a:solidFill>
            <a:srgbClr val="E50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C216A-9863-4448-B05B-56AB32D0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Hen Galan (New Year)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E4A99E-5B01-455D-B0BF-D0C45AA5D2DF}"/>
              </a:ext>
            </a:extLst>
          </p:cNvPr>
          <p:cNvGrpSpPr/>
          <p:nvPr/>
        </p:nvGrpSpPr>
        <p:grpSpPr>
          <a:xfrm>
            <a:off x="1254932" y="4954793"/>
            <a:ext cx="6675165" cy="720169"/>
            <a:chOff x="1254932" y="4879377"/>
            <a:chExt cx="6675165" cy="72016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3A6C21-F673-41B5-B2B6-2A656745A481}"/>
                </a:ext>
              </a:extLst>
            </p:cNvPr>
            <p:cNvSpPr/>
            <p:nvPr/>
          </p:nvSpPr>
          <p:spPr>
            <a:xfrm>
              <a:off x="1305495" y="4953215"/>
              <a:ext cx="6624602" cy="646331"/>
            </a:xfrm>
            <a:prstGeom prst="rect">
              <a:avLst/>
            </a:prstGeom>
            <a:solidFill>
              <a:srgbClr val="E50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4E30B3-CCFF-45E1-A3D7-29E13EFBC863}"/>
                </a:ext>
              </a:extLst>
            </p:cNvPr>
            <p:cNvSpPr txBox="1"/>
            <p:nvPr/>
          </p:nvSpPr>
          <p:spPr>
            <a:xfrm>
              <a:off x="1254932" y="4879377"/>
              <a:ext cx="6624602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50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Cwm </a:t>
              </a:r>
              <a:r>
                <a:rPr lang="en-US" dirty="0" err="1"/>
                <a:t>Gwaun</a:t>
              </a:r>
              <a:r>
                <a:rPr lang="en-US" dirty="0"/>
                <a:t> in </a:t>
              </a:r>
              <a:r>
                <a:rPr lang="en-US" dirty="0" err="1"/>
                <a:t>Pembrokeshire</a:t>
              </a:r>
              <a:r>
                <a:rPr lang="en-US" dirty="0"/>
                <a:t> still celebrates the New Year on this date.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E805E4C-6093-4FFB-ADE3-A586658EF8AD}"/>
              </a:ext>
            </a:extLst>
          </p:cNvPr>
          <p:cNvSpPr txBox="1"/>
          <p:nvPr/>
        </p:nvSpPr>
        <p:spPr>
          <a:xfrm>
            <a:off x="964695" y="1715864"/>
            <a:ext cx="7214609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Today we celebrate the New Year on the 1</a:t>
            </a:r>
            <a:r>
              <a:rPr lang="en-US" baseline="30000" dirty="0"/>
              <a:t>st</a:t>
            </a:r>
            <a:r>
              <a:rPr lang="en-US" dirty="0"/>
              <a:t> of January.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5A8439-750E-4D86-90E8-3C6BCC659889}"/>
              </a:ext>
            </a:extLst>
          </p:cNvPr>
          <p:cNvSpPr/>
          <p:nvPr/>
        </p:nvSpPr>
        <p:spPr>
          <a:xfrm>
            <a:off x="440263" y="2462457"/>
            <a:ext cx="3063669" cy="651292"/>
          </a:xfrm>
          <a:prstGeom prst="rect">
            <a:avLst/>
          </a:prstGeom>
          <a:solidFill>
            <a:srgbClr val="E5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Did You Know?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2611A6-480E-41B6-95A4-759D62373E30}"/>
              </a:ext>
            </a:extLst>
          </p:cNvPr>
          <p:cNvSpPr txBox="1"/>
          <p:nvPr/>
        </p:nvSpPr>
        <p:spPr>
          <a:xfrm>
            <a:off x="1312035" y="32587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0" u="none" strike="noStrike" dirty="0">
                <a:effectLst/>
              </a:rPr>
              <a:t>People used to celebrate the new year on:</a:t>
            </a:r>
            <a:endParaRPr lang="en-GB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1A4F2A-C5ED-4E61-8F12-E27B19888D4C}"/>
              </a:ext>
            </a:extLst>
          </p:cNvPr>
          <p:cNvGrpSpPr/>
          <p:nvPr/>
        </p:nvGrpSpPr>
        <p:grpSpPr>
          <a:xfrm>
            <a:off x="6171083" y="2699072"/>
            <a:ext cx="1736933" cy="1736933"/>
            <a:chOff x="6171083" y="2733851"/>
            <a:chExt cx="1736933" cy="173693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0897E7-CFD2-4215-9532-B74E7E68BCC8}"/>
                </a:ext>
              </a:extLst>
            </p:cNvPr>
            <p:cNvSpPr/>
            <p:nvPr/>
          </p:nvSpPr>
          <p:spPr>
            <a:xfrm>
              <a:off x="6171083" y="2733851"/>
              <a:ext cx="1736933" cy="173693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E50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GB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9DC165-F636-4A94-8020-CE285BECDB75}"/>
                </a:ext>
              </a:extLst>
            </p:cNvPr>
            <p:cNvSpPr txBox="1"/>
            <p:nvPr/>
          </p:nvSpPr>
          <p:spPr>
            <a:xfrm>
              <a:off x="6241095" y="3066540"/>
              <a:ext cx="159690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0" u="none" strike="noStrike" dirty="0">
                  <a:solidFill>
                    <a:srgbClr val="E50050"/>
                  </a:solidFill>
                  <a:effectLst/>
                </a:rPr>
                <a:t>13</a:t>
              </a:r>
              <a:r>
                <a:rPr lang="en-US" sz="2800" b="1" i="0" u="none" strike="noStrike" baseline="30000" dirty="0">
                  <a:solidFill>
                    <a:srgbClr val="E50050"/>
                  </a:solidFill>
                  <a:effectLst/>
                </a:rPr>
                <a:t>th</a:t>
              </a:r>
              <a:r>
                <a:rPr lang="en-US" sz="2800" b="1" i="0" u="none" strike="noStrike" dirty="0">
                  <a:solidFill>
                    <a:srgbClr val="E50050"/>
                  </a:solidFill>
                  <a:effectLst/>
                </a:rPr>
                <a:t> January</a:t>
              </a:r>
              <a:endParaRPr lang="en-GB" sz="2800" b="1" dirty="0">
                <a:solidFill>
                  <a:srgbClr val="E50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86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10" grpId="0"/>
      <p:bldP spid="8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C62058F5-E99F-4F27-B9E9-05AC47688FF5}" vid="{052CBA24-7177-4CBD-BE8E-943201157C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767</TotalTime>
  <Words>724</Words>
  <Application>Microsoft Office PowerPoint</Application>
  <PresentationFormat>On-screen Show (4:3)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Twinkl</vt:lpstr>
      <vt:lpstr>Arial</vt:lpstr>
      <vt:lpstr>Calibri</vt:lpstr>
      <vt:lpstr>Office Theme</vt:lpstr>
      <vt:lpstr>PowerPoint Presentation</vt:lpstr>
      <vt:lpstr>PowerPoint Presentation</vt:lpstr>
      <vt:lpstr>The Mari Lwyd</vt:lpstr>
      <vt:lpstr>The Battle</vt:lpstr>
      <vt:lpstr>Some Verses of the Mari Lwyd Song</vt:lpstr>
      <vt:lpstr>The Mari Lwyd Song Continued in the House</vt:lpstr>
      <vt:lpstr>What Does the Song Mean?</vt:lpstr>
      <vt:lpstr>Where Was the Tradition of the Mari Lwyd Popular?</vt:lpstr>
      <vt:lpstr>The Hen Galan (New Year)</vt:lpstr>
      <vt:lpstr>What have you learnt about the tradition of wassailing and the Hen Galan (New Year)?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Meghan Parry</dc:creator>
  <cp:lastModifiedBy>Owain lecrass</cp:lastModifiedBy>
  <cp:revision>27</cp:revision>
  <dcterms:created xsi:type="dcterms:W3CDTF">2020-12-14T13:30:57Z</dcterms:created>
  <dcterms:modified xsi:type="dcterms:W3CDTF">2021-01-10T18:27:26Z</dcterms:modified>
</cp:coreProperties>
</file>