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4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717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8AF22-E027-7A43-9152-498D12B324E7}" type="datetimeFigureOut">
              <a:rPr lang="en-US" smtClean="0"/>
              <a:t>2/11/21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30301-999D-E44E-ADE3-9A0AB0BFF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9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4CD733D2-58B6-0A4C-ADB7-8472C39264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A4822970-FA5B-0A42-BC47-6CE3822A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 Rounded MT Bold" panose="020F0704030504030204" pitchFamily="34" charset="77"/>
              </a:rPr>
              <a:t>Bronze worksheet.</a:t>
            </a: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97BC0344-6D47-FF47-80A9-6EF7DF5F35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7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7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7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7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77"/>
              </a:defRPr>
            </a:lvl9pPr>
          </a:lstStyle>
          <a:p>
            <a:fld id="{4260C37F-6BF0-DF43-868B-ABFF7290062A}" type="slidenum">
              <a:rPr lang="en-GB" altLang="en-US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913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C80A-367E-7547-8D3C-21D8D77A0C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513F6-4711-244F-897C-13896CDCB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41E4-9600-FE48-AA37-B6B4E839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BA3-DDAB-6340-9ACA-5528E051C6DE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0567-17CB-FF49-8B77-2C5FF1C59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D57EE-9A18-824B-B7A2-8DB318A8C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4650-2996-664F-A20A-754176FCA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3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1B13D-D59F-4C4A-81FD-BBE525E13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6951E5-78DF-9B4D-B227-E9E7D132D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6DD9E-BF4F-EC4E-B09F-2BD08C4D5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BA3-DDAB-6340-9ACA-5528E051C6DE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BD214-D794-694A-B7ED-4B74E6A60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DE48A-7DE1-5C41-939F-890C773BA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4650-2996-664F-A20A-754176FCA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9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609A09-4E52-8C4A-B87D-54234D5210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FEEB67-2CE1-3B4C-8610-74E6012106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EAD09-B7C4-7D49-9E71-B4E422DED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BA3-DDAB-6340-9ACA-5528E051C6DE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4A322-E833-DF47-B5C6-20A52BCF0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3F965-B20C-2F45-941D-2CCCD3ED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4650-2996-664F-A20A-754176FCA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8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C75B7-B00C-8B4C-BBF0-0A50FDEB7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0EBDF-C197-4544-86A1-7356597E9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5C150-0882-AA41-A906-2333AA563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BA3-DDAB-6340-9ACA-5528E051C6DE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51DD6-0FF7-C84D-87D7-CE1293E33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CD83E-EB30-C645-BEBD-8F38C0D96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4650-2996-664F-A20A-754176FCA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8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8DBDB-598F-BA4A-A4D1-33DB917C7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7B2DC-94C3-5A46-9582-59EAEDA16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CB5F9-05E0-834A-8CAB-F42A4A6A9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BA3-DDAB-6340-9ACA-5528E051C6DE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4A1D9-2006-D84D-B04C-B7BBFEB2D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1FA12-39A2-BD45-9D21-FC8EB1D3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4650-2996-664F-A20A-754176FCA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9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1BCC0-E2BF-574C-947B-DFEE540A7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E59EC-4377-3247-B12C-49172B17D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243C0-EBFF-A648-A77F-65A070DAE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4F4C7-4265-804F-8DBF-F95EC55F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BA3-DDAB-6340-9ACA-5528E051C6DE}" type="datetimeFigureOut">
              <a:rPr lang="en-US" smtClean="0"/>
              <a:t>2/11/21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8F4FB-99C5-ED4C-9A22-1DC5C2866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0F8AB-F97C-7E42-9D48-B8DA3B0D8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4650-2996-664F-A20A-754176FCA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00FEF-A0F6-0F47-B742-EF8092AB6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4A71C-C828-AB45-9BB3-6A905D10F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718AE8-D0AD-134D-8045-6B10EE3E9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05C9B9-8E0C-FC42-BEE7-342B80688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92F55E-29AA-F245-BAB0-61E673ACEF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6AA091-7CF9-F744-BAA3-37266A4D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BA3-DDAB-6340-9ACA-5528E051C6DE}" type="datetimeFigureOut">
              <a:rPr lang="en-US" smtClean="0"/>
              <a:t>2/11/21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0C2A54-ABBF-6E47-8B7D-830B941C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2590C5-CB14-A14A-8A03-5AB75B91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4650-2996-664F-A20A-754176FCA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6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C95BE-4D00-8F42-ADB8-15B26A13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6BED5D-4277-DD42-A9BF-D18D3E1F1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BA3-DDAB-6340-9ACA-5528E051C6DE}" type="datetimeFigureOut">
              <a:rPr lang="en-US" smtClean="0"/>
              <a:t>2/11/21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12E284-3DB2-4C4A-BBBE-80D244BCE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2FAED3-F9B3-3F44-896C-6279C9345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4650-2996-664F-A20A-754176FCA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9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0A80EE-0DD6-9A44-8880-75AEE0A0D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BA3-DDAB-6340-9ACA-5528E051C6DE}" type="datetimeFigureOut">
              <a:rPr lang="en-US" smtClean="0"/>
              <a:t>2/11/21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983C9B-AFD1-2846-8D13-F734CF001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17B3A4-2A42-5142-9B89-4F88841F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4650-2996-664F-A20A-754176FCA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0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41EDE-AD89-9B42-8852-CE86F050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CCCAA-7CA0-B64E-AB5E-F61948D6C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2BE5A-05D0-B146-A542-94E70BE2E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3E9A50-B29B-BE49-9A79-9A99AD54A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BA3-DDAB-6340-9ACA-5528E051C6DE}" type="datetimeFigureOut">
              <a:rPr lang="en-US" smtClean="0"/>
              <a:t>2/11/21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0B65F-53E0-AD41-99B6-3BC17DFDF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1E30F-BC89-F044-84DD-ABA43743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4650-2996-664F-A20A-754176FCA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7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E4225-0CAA-3940-B810-5F86A5D52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51100C-87C3-1941-BFC9-AD15905B3F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479676-43FF-E24E-812A-6E2966EE9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03BB9-0BE4-6549-B449-971DC64FB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3BA3-DDAB-6340-9ACA-5528E051C6DE}" type="datetimeFigureOut">
              <a:rPr lang="en-US" smtClean="0"/>
              <a:t>2/11/21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27DE7-DF27-904E-91D0-D79030389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CB74FB-E573-D546-B6D7-522BD52D5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4650-2996-664F-A20A-754176FCA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9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B58579-D494-7B40-B3C4-5D7A702F2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A903B-DF10-AD4A-AF08-406348946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C5E3E-93AA-F04E-8E9F-980A41F9A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A3BA3-DDAB-6340-9ACA-5528E051C6DE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21BEF-2AC9-A74E-8DA2-4E7CF96211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1F8E2-03F8-B447-961F-6BF0E4762E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4650-2996-664F-A20A-754176FCA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">
            <a:extLst>
              <a:ext uri="{FF2B5EF4-FFF2-40B4-BE49-F238E27FC236}">
                <a16:creationId xmlns:a16="http://schemas.microsoft.com/office/drawing/2014/main" id="{F2DE0702-A101-7E44-BD58-96A9613DE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1" name="Table 29">
            <a:extLst>
              <a:ext uri="{FF2B5EF4-FFF2-40B4-BE49-F238E27FC236}">
                <a16:creationId xmlns:a16="http://schemas.microsoft.com/office/drawing/2014/main" id="{A67AC6D8-9077-6148-BC03-2335BD65135D}"/>
              </a:ext>
            </a:extLst>
          </p:cNvPr>
          <p:cNvGraphicFramePr>
            <a:graphicFrameLocks noGrp="1"/>
          </p:cNvGraphicFramePr>
          <p:nvPr/>
        </p:nvGraphicFramePr>
        <p:xfrm>
          <a:off x="6216650" y="4305300"/>
          <a:ext cx="4083050" cy="218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15">
                <a:tc gridSpan="2">
                  <a:txBody>
                    <a:bodyPr/>
                    <a:lstStyle/>
                    <a:p>
                      <a:endParaRPr lang="en-US" sz="1800"/>
                    </a:p>
                  </a:txBody>
                  <a:tcPr marL="91420" marR="91420" marT="45727" marB="4572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858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0" marR="91420"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0" marR="91420"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996" name="TextBox 150">
            <a:extLst>
              <a:ext uri="{FF2B5EF4-FFF2-40B4-BE49-F238E27FC236}">
                <a16:creationId xmlns:a16="http://schemas.microsoft.com/office/drawing/2014/main" id="{9963A9B6-2877-8E4C-BA8B-E1ACEEE43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206376"/>
            <a:ext cx="9155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7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7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7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800" u="sng">
                <a:latin typeface="Arial Narrow" panose="020B0604020202020204" pitchFamily="34" charset="0"/>
              </a:rPr>
              <a:t>Multiples </a:t>
            </a:r>
            <a:r>
              <a:rPr lang="en-US" altLang="en-US" sz="2800" u="sng">
                <a:latin typeface="Arial Narrow" panose="020B0604020202020204" pitchFamily="34" charset="0"/>
              </a:rPr>
              <a:t>Worksheet</a:t>
            </a:r>
          </a:p>
        </p:txBody>
      </p:sp>
      <p:sp>
        <p:nvSpPr>
          <p:cNvPr id="41997" name="Rectangle 3">
            <a:extLst>
              <a:ext uri="{FF2B5EF4-FFF2-40B4-BE49-F238E27FC236}">
                <a16:creationId xmlns:a16="http://schemas.microsoft.com/office/drawing/2014/main" id="{D18E861E-0ECD-EE4F-AE54-62598C0BA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14288"/>
            <a:ext cx="90487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77"/>
              </a:defRPr>
            </a:lvl1pPr>
            <a:lvl2pPr marL="827088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77"/>
              </a:defRPr>
            </a:lvl2pPr>
            <a:lvl3pPr marL="1235075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77"/>
              </a:defRPr>
            </a:lvl3pPr>
            <a:lvl4pPr marL="1643063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en-US" sz="1200" dirty="0">
              <a:latin typeface="Arial Nova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998" name="Rectangle 3">
            <a:extLst>
              <a:ext uri="{FF2B5EF4-FFF2-40B4-BE49-F238E27FC236}">
                <a16:creationId xmlns:a16="http://schemas.microsoft.com/office/drawing/2014/main" id="{6B55467D-51F2-EA4B-9136-77DF88FCE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607176"/>
            <a:ext cx="91440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77"/>
              </a:defRPr>
            </a:lvl1pPr>
            <a:lvl2pPr marL="827088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77"/>
              </a:defRPr>
            </a:lvl2pPr>
            <a:lvl3pPr marL="1235075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77"/>
              </a:defRPr>
            </a:lvl3pPr>
            <a:lvl4pPr marL="1643063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en-US" sz="1200" dirty="0">
              <a:latin typeface="Arial Nova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999" name="TextBox 151">
            <a:extLst>
              <a:ext uri="{FF2B5EF4-FFF2-40B4-BE49-F238E27FC236}">
                <a16:creationId xmlns:a16="http://schemas.microsoft.com/office/drawing/2014/main" id="{E1AA2BAB-4395-A141-8891-9598A0379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2888" y="744539"/>
            <a:ext cx="914400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7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7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7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 Narrow" panose="020B0604020202020204" pitchFamily="34" charset="0"/>
              </a:rPr>
              <a:t>LO: to identify multiples (Fluency, Reasoning and Problem Solving)</a:t>
            </a:r>
          </a:p>
        </p:txBody>
      </p:sp>
      <p:pic>
        <p:nvPicPr>
          <p:cNvPr id="42000" name="Picture 9">
            <a:extLst>
              <a:ext uri="{FF2B5EF4-FFF2-40B4-BE49-F238E27FC236}">
                <a16:creationId xmlns:a16="http://schemas.microsoft.com/office/drawing/2014/main" id="{14F190BF-1889-C045-BA87-67D3E9D0F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7" y="-9525"/>
            <a:ext cx="739776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0F5EF3D-5208-7144-81EA-F1EA0C7691A5}"/>
              </a:ext>
            </a:extLst>
          </p:cNvPr>
          <p:cNvGraphicFramePr>
            <a:graphicFrameLocks noGrp="1"/>
          </p:cNvGraphicFramePr>
          <p:nvPr/>
        </p:nvGraphicFramePr>
        <p:xfrm>
          <a:off x="1873250" y="1173163"/>
          <a:ext cx="8415338" cy="111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7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7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9" marR="91449" marT="45705" marB="4570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9" marR="91449" marT="45705" marB="457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9" marR="91449" marT="45705" marB="4570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9" marR="91449" marT="45705" marB="457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2012" name="Group 3">
            <a:extLst>
              <a:ext uri="{FF2B5EF4-FFF2-40B4-BE49-F238E27FC236}">
                <a16:creationId xmlns:a16="http://schemas.microsoft.com/office/drawing/2014/main" id="{D7678D51-1FCE-644B-A74B-B0903D864CA6}"/>
              </a:ext>
            </a:extLst>
          </p:cNvPr>
          <p:cNvGrpSpPr>
            <a:grpSpLocks/>
          </p:cNvGrpSpPr>
          <p:nvPr/>
        </p:nvGrpSpPr>
        <p:grpSpPr bwMode="auto">
          <a:xfrm>
            <a:off x="1873250" y="1166814"/>
            <a:ext cx="4222750" cy="561975"/>
            <a:chOff x="349320" y="1167011"/>
            <a:chExt cx="4222680" cy="562063"/>
          </a:xfrm>
        </p:grpSpPr>
        <p:sp>
          <p:nvSpPr>
            <p:cNvPr id="42130" name="TextBox 151">
              <a:extLst>
                <a:ext uri="{FF2B5EF4-FFF2-40B4-BE49-F238E27FC236}">
                  <a16:creationId xmlns:a16="http://schemas.microsoft.com/office/drawing/2014/main" id="{AD3CFF6E-C136-344C-A24E-4693747854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320" y="1167011"/>
              <a:ext cx="422268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300">
                  <a:latin typeface="Arial Narrow" panose="020B0604020202020204" pitchFamily="34" charset="0"/>
                </a:rPr>
                <a:t>1a)   Circle the numbers that are </a:t>
              </a:r>
              <a:r>
                <a:rPr lang="en-GB" altLang="en-US" sz="1300" b="1">
                  <a:latin typeface="Arial Narrow" panose="020B0604020202020204" pitchFamily="34" charset="0"/>
                </a:rPr>
                <a:t>multiples</a:t>
              </a:r>
              <a:r>
                <a:rPr lang="en-GB" altLang="en-US" sz="1300">
                  <a:latin typeface="Arial Narrow" panose="020B0604020202020204" pitchFamily="34" charset="0"/>
                </a:rPr>
                <a:t> of </a:t>
              </a:r>
              <a:r>
                <a:rPr lang="en-GB" altLang="en-US" sz="1300" b="1">
                  <a:latin typeface="Arial Narrow" panose="020B0604020202020204" pitchFamily="34" charset="0"/>
                </a:rPr>
                <a:t>5</a:t>
              </a:r>
              <a:r>
                <a:rPr lang="en-GB" altLang="en-US" sz="1300">
                  <a:latin typeface="Arial Narrow" panose="020B0604020202020204" pitchFamily="34" charset="0"/>
                </a:rPr>
                <a:t>.</a:t>
              </a:r>
            </a:p>
          </p:txBody>
        </p:sp>
        <p:sp>
          <p:nvSpPr>
            <p:cNvPr id="42131" name="TextBox 151">
              <a:extLst>
                <a:ext uri="{FF2B5EF4-FFF2-40B4-BE49-F238E27FC236}">
                  <a16:creationId xmlns:a16="http://schemas.microsoft.com/office/drawing/2014/main" id="{4BF7A882-E694-F74D-B22D-E680B84E56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321" y="1421297"/>
              <a:ext cx="422267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400">
                  <a:latin typeface="Arial Narrow" panose="020B0604020202020204" pitchFamily="34" charset="0"/>
                </a:rPr>
                <a:t>25        52        60        83        95        1000</a:t>
              </a:r>
            </a:p>
          </p:txBody>
        </p:sp>
      </p:grpSp>
      <p:grpSp>
        <p:nvGrpSpPr>
          <p:cNvPr id="42013" name="Group 12">
            <a:extLst>
              <a:ext uri="{FF2B5EF4-FFF2-40B4-BE49-F238E27FC236}">
                <a16:creationId xmlns:a16="http://schemas.microsoft.com/office/drawing/2014/main" id="{70B4CF18-93BC-C441-AB80-103520A0AB44}"/>
              </a:ext>
            </a:extLst>
          </p:cNvPr>
          <p:cNvGrpSpPr>
            <a:grpSpLocks/>
          </p:cNvGrpSpPr>
          <p:nvPr/>
        </p:nvGrpSpPr>
        <p:grpSpPr bwMode="auto">
          <a:xfrm>
            <a:off x="1881188" y="1717676"/>
            <a:ext cx="4222750" cy="561975"/>
            <a:chOff x="349320" y="1167011"/>
            <a:chExt cx="4222680" cy="562063"/>
          </a:xfrm>
        </p:grpSpPr>
        <p:sp>
          <p:nvSpPr>
            <p:cNvPr id="42128" name="TextBox 151">
              <a:extLst>
                <a:ext uri="{FF2B5EF4-FFF2-40B4-BE49-F238E27FC236}">
                  <a16:creationId xmlns:a16="http://schemas.microsoft.com/office/drawing/2014/main" id="{790FA574-C505-C145-A24E-1C014BCCC5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320" y="1167011"/>
              <a:ext cx="422268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300">
                  <a:latin typeface="Arial Narrow" panose="020B0604020202020204" pitchFamily="34" charset="0"/>
                </a:rPr>
                <a:t>1c)   Circle the numbers that are </a:t>
              </a:r>
              <a:r>
                <a:rPr lang="en-GB" altLang="en-US" sz="1300" b="1">
                  <a:latin typeface="Arial Narrow" panose="020B0604020202020204" pitchFamily="34" charset="0"/>
                </a:rPr>
                <a:t>multiples</a:t>
              </a:r>
              <a:r>
                <a:rPr lang="en-GB" altLang="en-US" sz="1300">
                  <a:latin typeface="Arial Narrow" panose="020B0604020202020204" pitchFamily="34" charset="0"/>
                </a:rPr>
                <a:t> of </a:t>
              </a:r>
              <a:r>
                <a:rPr lang="en-GB" altLang="en-US" sz="1300" b="1">
                  <a:latin typeface="Arial Narrow" panose="020B0604020202020204" pitchFamily="34" charset="0"/>
                </a:rPr>
                <a:t>3</a:t>
              </a:r>
              <a:r>
                <a:rPr lang="en-GB" altLang="en-US" sz="1300">
                  <a:latin typeface="Arial Narrow" panose="020B0604020202020204" pitchFamily="34" charset="0"/>
                </a:rPr>
                <a:t>.</a:t>
              </a:r>
            </a:p>
          </p:txBody>
        </p:sp>
        <p:sp>
          <p:nvSpPr>
            <p:cNvPr id="42129" name="TextBox 151">
              <a:extLst>
                <a:ext uri="{FF2B5EF4-FFF2-40B4-BE49-F238E27FC236}">
                  <a16:creationId xmlns:a16="http://schemas.microsoft.com/office/drawing/2014/main" id="{F1094FC6-75E3-1644-98E7-6B783F077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321" y="1421297"/>
              <a:ext cx="422267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400">
                  <a:latin typeface="Arial Narrow" panose="020B0604020202020204" pitchFamily="34" charset="0"/>
                </a:rPr>
                <a:t>30        10        37        9        36        24</a:t>
              </a:r>
            </a:p>
          </p:txBody>
        </p:sp>
      </p:grpSp>
      <p:grpSp>
        <p:nvGrpSpPr>
          <p:cNvPr id="42014" name="Group 15">
            <a:extLst>
              <a:ext uri="{FF2B5EF4-FFF2-40B4-BE49-F238E27FC236}">
                <a16:creationId xmlns:a16="http://schemas.microsoft.com/office/drawing/2014/main" id="{5E371D99-0519-E647-AB24-6F761D13F435}"/>
              </a:ext>
            </a:extLst>
          </p:cNvPr>
          <p:cNvGrpSpPr>
            <a:grpSpLocks/>
          </p:cNvGrpSpPr>
          <p:nvPr/>
        </p:nvGrpSpPr>
        <p:grpSpPr bwMode="auto">
          <a:xfrm>
            <a:off x="6080125" y="1158876"/>
            <a:ext cx="4222750" cy="561975"/>
            <a:chOff x="349320" y="1167011"/>
            <a:chExt cx="4222680" cy="562063"/>
          </a:xfrm>
        </p:grpSpPr>
        <p:sp>
          <p:nvSpPr>
            <p:cNvPr id="42126" name="TextBox 151">
              <a:extLst>
                <a:ext uri="{FF2B5EF4-FFF2-40B4-BE49-F238E27FC236}">
                  <a16:creationId xmlns:a16="http://schemas.microsoft.com/office/drawing/2014/main" id="{29391813-E565-7A4D-8C14-88419D7B1F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320" y="1167011"/>
              <a:ext cx="422268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300">
                  <a:latin typeface="Arial Narrow" panose="020B0604020202020204" pitchFamily="34" charset="0"/>
                </a:rPr>
                <a:t>1b)   Circle the numbers that are </a:t>
              </a:r>
              <a:r>
                <a:rPr lang="en-GB" altLang="en-US" sz="1300" b="1">
                  <a:latin typeface="Arial Narrow" panose="020B0604020202020204" pitchFamily="34" charset="0"/>
                </a:rPr>
                <a:t>multiples</a:t>
              </a:r>
              <a:r>
                <a:rPr lang="en-GB" altLang="en-US" sz="1300">
                  <a:latin typeface="Arial Narrow" panose="020B0604020202020204" pitchFamily="34" charset="0"/>
                </a:rPr>
                <a:t> of </a:t>
              </a:r>
              <a:r>
                <a:rPr lang="en-GB" altLang="en-US" sz="1300" b="1">
                  <a:latin typeface="Arial Narrow" panose="020B0604020202020204" pitchFamily="34" charset="0"/>
                </a:rPr>
                <a:t>2</a:t>
              </a:r>
              <a:r>
                <a:rPr lang="en-GB" altLang="en-US" sz="1300">
                  <a:latin typeface="Arial Narrow" panose="020B0604020202020204" pitchFamily="34" charset="0"/>
                </a:rPr>
                <a:t>.</a:t>
              </a:r>
            </a:p>
          </p:txBody>
        </p:sp>
        <p:sp>
          <p:nvSpPr>
            <p:cNvPr id="42127" name="TextBox 151">
              <a:extLst>
                <a:ext uri="{FF2B5EF4-FFF2-40B4-BE49-F238E27FC236}">
                  <a16:creationId xmlns:a16="http://schemas.microsoft.com/office/drawing/2014/main" id="{2BDC2A12-6FE3-E146-9A6C-D5FEBBCBD5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321" y="1421297"/>
              <a:ext cx="422267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400">
                  <a:latin typeface="Arial Narrow" panose="020B0604020202020204" pitchFamily="34" charset="0"/>
                </a:rPr>
                <a:t>15        82        64        23        70        586</a:t>
              </a:r>
            </a:p>
          </p:txBody>
        </p:sp>
      </p:grpSp>
      <p:grpSp>
        <p:nvGrpSpPr>
          <p:cNvPr id="42015" name="Group 18">
            <a:extLst>
              <a:ext uri="{FF2B5EF4-FFF2-40B4-BE49-F238E27FC236}">
                <a16:creationId xmlns:a16="http://schemas.microsoft.com/office/drawing/2014/main" id="{01E69523-BF0F-D74E-9533-21580BCCE777}"/>
              </a:ext>
            </a:extLst>
          </p:cNvPr>
          <p:cNvGrpSpPr>
            <a:grpSpLocks/>
          </p:cNvGrpSpPr>
          <p:nvPr/>
        </p:nvGrpSpPr>
        <p:grpSpPr bwMode="auto">
          <a:xfrm>
            <a:off x="6065838" y="1708151"/>
            <a:ext cx="4222750" cy="561975"/>
            <a:chOff x="349320" y="1167011"/>
            <a:chExt cx="4222680" cy="562063"/>
          </a:xfrm>
        </p:grpSpPr>
        <p:sp>
          <p:nvSpPr>
            <p:cNvPr id="42124" name="TextBox 151">
              <a:extLst>
                <a:ext uri="{FF2B5EF4-FFF2-40B4-BE49-F238E27FC236}">
                  <a16:creationId xmlns:a16="http://schemas.microsoft.com/office/drawing/2014/main" id="{81A422FF-83A5-7E48-95D0-9379137F51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320" y="1167011"/>
              <a:ext cx="422268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300">
                  <a:latin typeface="Arial Narrow" panose="020B0604020202020204" pitchFamily="34" charset="0"/>
                </a:rPr>
                <a:t>1d)   Circle the numbers that are </a:t>
              </a:r>
              <a:r>
                <a:rPr lang="en-GB" altLang="en-US" sz="1300" b="1">
                  <a:latin typeface="Arial Narrow" panose="020B0604020202020204" pitchFamily="34" charset="0"/>
                </a:rPr>
                <a:t>multiples</a:t>
              </a:r>
              <a:r>
                <a:rPr lang="en-GB" altLang="en-US" sz="1300">
                  <a:latin typeface="Arial Narrow" panose="020B0604020202020204" pitchFamily="34" charset="0"/>
                </a:rPr>
                <a:t> of </a:t>
              </a:r>
              <a:r>
                <a:rPr lang="en-GB" altLang="en-US" sz="1300" b="1">
                  <a:latin typeface="Arial Narrow" panose="020B0604020202020204" pitchFamily="34" charset="0"/>
                </a:rPr>
                <a:t>10</a:t>
              </a:r>
              <a:r>
                <a:rPr lang="en-GB" altLang="en-US" sz="1300">
                  <a:latin typeface="Arial Narrow" panose="020B0604020202020204" pitchFamily="34" charset="0"/>
                </a:rPr>
                <a:t>.</a:t>
              </a:r>
            </a:p>
          </p:txBody>
        </p:sp>
        <p:sp>
          <p:nvSpPr>
            <p:cNvPr id="42125" name="TextBox 151">
              <a:extLst>
                <a:ext uri="{FF2B5EF4-FFF2-40B4-BE49-F238E27FC236}">
                  <a16:creationId xmlns:a16="http://schemas.microsoft.com/office/drawing/2014/main" id="{55D68C9E-3962-FD46-8BE1-05F735F6D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321" y="1421297"/>
              <a:ext cx="422267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400">
                  <a:latin typeface="Arial Narrow" panose="020B0604020202020204" pitchFamily="34" charset="0"/>
                </a:rPr>
                <a:t>41        90        102        450        710        8000</a:t>
              </a:r>
            </a:p>
          </p:txBody>
        </p:sp>
      </p:grp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1401391-8FEF-CC49-ABBD-AB0A431DEA37}"/>
              </a:ext>
            </a:extLst>
          </p:cNvPr>
          <p:cNvGraphicFramePr>
            <a:graphicFrameLocks noGrp="1"/>
          </p:cNvGraphicFramePr>
          <p:nvPr/>
        </p:nvGraphicFramePr>
        <p:xfrm>
          <a:off x="1881188" y="2371725"/>
          <a:ext cx="8407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7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5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91446" marR="9144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91446" marR="9144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endParaRPr lang="en-US" dirty="0"/>
                    </a:p>
                  </a:txBody>
                  <a:tcPr marL="91446" marR="91446"/>
                </a:tc>
                <a:tc rowSpan="4">
                  <a:txBody>
                    <a:bodyPr/>
                    <a:lstStyle/>
                    <a:p>
                      <a:endParaRPr lang="en-US" dirty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2040" name="TextBox 151">
            <a:extLst>
              <a:ext uri="{FF2B5EF4-FFF2-40B4-BE49-F238E27FC236}">
                <a16:creationId xmlns:a16="http://schemas.microsoft.com/office/drawing/2014/main" id="{795A5E78-B06A-254C-97FF-01DD254B2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414" y="2381250"/>
            <a:ext cx="416242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7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7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7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300">
                <a:latin typeface="Arial Narrow" panose="020B0604020202020204" pitchFamily="34" charset="0"/>
              </a:rPr>
              <a:t>2)   Draw lines to match the number with its multiple.</a:t>
            </a:r>
          </a:p>
        </p:txBody>
      </p:sp>
      <p:sp>
        <p:nvSpPr>
          <p:cNvPr id="42041" name="TextBox 151">
            <a:extLst>
              <a:ext uri="{FF2B5EF4-FFF2-40B4-BE49-F238E27FC236}">
                <a16:creationId xmlns:a16="http://schemas.microsoft.com/office/drawing/2014/main" id="{F43AE78A-8566-FB46-910D-C1C521EA8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938" y="2414588"/>
            <a:ext cx="41846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7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7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7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300">
                <a:latin typeface="Arial Narrow" panose="020B0604020202020204" pitchFamily="34" charset="0"/>
              </a:rPr>
              <a:t>3)   Circle </a:t>
            </a:r>
            <a:r>
              <a:rPr lang="en-GB" altLang="en-US" sz="1300" b="1">
                <a:latin typeface="Arial Narrow" panose="020B0604020202020204" pitchFamily="34" charset="0"/>
              </a:rPr>
              <a:t>true</a:t>
            </a:r>
            <a:r>
              <a:rPr lang="en-GB" altLang="en-US" sz="1300">
                <a:latin typeface="Arial Narrow" panose="020B0604020202020204" pitchFamily="34" charset="0"/>
              </a:rPr>
              <a:t> or </a:t>
            </a:r>
            <a:r>
              <a:rPr lang="en-GB" altLang="en-US" sz="1300" b="1">
                <a:latin typeface="Arial Narrow" panose="020B0604020202020204" pitchFamily="34" charset="0"/>
              </a:rPr>
              <a:t>false</a:t>
            </a:r>
            <a:r>
              <a:rPr lang="en-GB" altLang="en-US" sz="1300">
                <a:latin typeface="Arial Narrow" panose="020B0604020202020204" pitchFamily="34" charset="0"/>
              </a:rPr>
              <a:t> for the statements below.</a:t>
            </a:r>
          </a:p>
        </p:txBody>
      </p:sp>
      <p:grpSp>
        <p:nvGrpSpPr>
          <p:cNvPr id="42042" name="Group 23">
            <a:extLst>
              <a:ext uri="{FF2B5EF4-FFF2-40B4-BE49-F238E27FC236}">
                <a16:creationId xmlns:a16="http://schemas.microsoft.com/office/drawing/2014/main" id="{D0E0C9E0-FCEC-DC42-BF03-E873ACB191B3}"/>
              </a:ext>
            </a:extLst>
          </p:cNvPr>
          <p:cNvGrpSpPr>
            <a:grpSpLocks/>
          </p:cNvGrpSpPr>
          <p:nvPr/>
        </p:nvGrpSpPr>
        <p:grpSpPr bwMode="auto">
          <a:xfrm>
            <a:off x="1870076" y="2693988"/>
            <a:ext cx="2130425" cy="1504950"/>
            <a:chOff x="345912" y="2786718"/>
            <a:chExt cx="2130160" cy="1504281"/>
          </a:xfrm>
        </p:grpSpPr>
        <p:grpSp>
          <p:nvGrpSpPr>
            <p:cNvPr id="42109" name="Group 22">
              <a:extLst>
                <a:ext uri="{FF2B5EF4-FFF2-40B4-BE49-F238E27FC236}">
                  <a16:creationId xmlns:a16="http://schemas.microsoft.com/office/drawing/2014/main" id="{2BB41CEA-F174-F142-9781-12F174607C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912" y="2786718"/>
              <a:ext cx="2130160" cy="1461817"/>
              <a:chOff x="345912" y="2786718"/>
              <a:chExt cx="2130160" cy="1461817"/>
            </a:xfrm>
          </p:grpSpPr>
          <p:grpSp>
            <p:nvGrpSpPr>
              <p:cNvPr id="42116" name="Group 21">
                <a:extLst>
                  <a:ext uri="{FF2B5EF4-FFF2-40B4-BE49-F238E27FC236}">
                    <a16:creationId xmlns:a16="http://schemas.microsoft.com/office/drawing/2014/main" id="{F41225E7-4893-D048-A7C2-5205261D70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6101" y="3012959"/>
                <a:ext cx="1982913" cy="1235576"/>
                <a:chOff x="388758" y="2950408"/>
                <a:chExt cx="1982913" cy="1235576"/>
              </a:xfrm>
            </p:grpSpPr>
            <p:grpSp>
              <p:nvGrpSpPr>
                <p:cNvPr id="42118" name="Group 11">
                  <a:extLst>
                    <a:ext uri="{FF2B5EF4-FFF2-40B4-BE49-F238E27FC236}">
                      <a16:creationId xmlns:a16="http://schemas.microsoft.com/office/drawing/2014/main" id="{1910E048-B527-D04C-966C-90FD04053D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88758" y="2950409"/>
                  <a:ext cx="679807" cy="1235575"/>
                  <a:chOff x="388758" y="2950409"/>
                  <a:chExt cx="679807" cy="1235575"/>
                </a:xfrm>
              </p:grpSpPr>
              <p:pic>
                <p:nvPicPr>
                  <p:cNvPr id="42122" name="Picture 8">
                    <a:extLst>
                      <a:ext uri="{FF2B5EF4-FFF2-40B4-BE49-F238E27FC236}">
                        <a16:creationId xmlns:a16="http://schemas.microsoft.com/office/drawing/2014/main" id="{993AE42E-7D10-D24C-81CE-D47B3B9B874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48222" y="2950409"/>
                    <a:ext cx="560881" cy="12355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2123" name="TextBox 151">
                    <a:extLst>
                      <a:ext uri="{FF2B5EF4-FFF2-40B4-BE49-F238E27FC236}">
                        <a16:creationId xmlns:a16="http://schemas.microsoft.com/office/drawing/2014/main" id="{7B3C01F3-74B8-3243-8D4C-D6FFC51EC5E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758" y="2957224"/>
                    <a:ext cx="679807" cy="2923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1300">
                        <a:latin typeface="Arial Narrow" panose="020B0604020202020204" pitchFamily="34" charset="0"/>
                      </a:rPr>
                      <a:t>Number</a:t>
                    </a:r>
                  </a:p>
                </p:txBody>
              </p:sp>
            </p:grpSp>
            <p:grpSp>
              <p:nvGrpSpPr>
                <p:cNvPr id="42119" name="Group 30">
                  <a:extLst>
                    <a:ext uri="{FF2B5EF4-FFF2-40B4-BE49-F238E27FC236}">
                      <a16:creationId xmlns:a16="http://schemas.microsoft.com/office/drawing/2014/main" id="{20C258FE-5E25-6641-A9D3-41AE15A00B7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691864" y="2950408"/>
                  <a:ext cx="679807" cy="1235575"/>
                  <a:chOff x="388758" y="2950409"/>
                  <a:chExt cx="679807" cy="1235575"/>
                </a:xfrm>
              </p:grpSpPr>
              <p:pic>
                <p:nvPicPr>
                  <p:cNvPr id="42120" name="Picture 31">
                    <a:extLst>
                      <a:ext uri="{FF2B5EF4-FFF2-40B4-BE49-F238E27FC236}">
                        <a16:creationId xmlns:a16="http://schemas.microsoft.com/office/drawing/2014/main" id="{DB9973E7-0BC3-2E42-9FC4-5090267D102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48222" y="2950409"/>
                    <a:ext cx="560881" cy="12355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2121" name="TextBox 151">
                    <a:extLst>
                      <a:ext uri="{FF2B5EF4-FFF2-40B4-BE49-F238E27FC236}">
                        <a16:creationId xmlns:a16="http://schemas.microsoft.com/office/drawing/2014/main" id="{4F8A0CEE-97B6-CD4C-BB4E-259133197B7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758" y="2957224"/>
                    <a:ext cx="679807" cy="2923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1300">
                        <a:latin typeface="Arial Narrow" panose="020B0604020202020204" pitchFamily="34" charset="0"/>
                      </a:rPr>
                      <a:t>Multiple</a:t>
                    </a:r>
                  </a:p>
                </p:txBody>
              </p:sp>
            </p:grpSp>
          </p:grpSp>
          <p:sp>
            <p:nvSpPr>
              <p:cNvPr id="42117" name="TextBox 151">
                <a:extLst>
                  <a:ext uri="{FF2B5EF4-FFF2-40B4-BE49-F238E27FC236}">
                    <a16:creationId xmlns:a16="http://schemas.microsoft.com/office/drawing/2014/main" id="{E43D14CB-48A3-304A-9275-10CBC45DE0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912" y="2786718"/>
                <a:ext cx="2130160" cy="29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GB" altLang="en-US" sz="1300">
                    <a:latin typeface="Arial Narrow" panose="020B0604020202020204" pitchFamily="34" charset="0"/>
                  </a:rPr>
                  <a:t>a)</a:t>
                </a:r>
              </a:p>
            </p:txBody>
          </p:sp>
        </p:grpSp>
        <p:sp>
          <p:nvSpPr>
            <p:cNvPr id="42110" name="TextBox 151">
              <a:extLst>
                <a:ext uri="{FF2B5EF4-FFF2-40B4-BE49-F238E27FC236}">
                  <a16:creationId xmlns:a16="http://schemas.microsoft.com/office/drawing/2014/main" id="{0BD17FDD-5866-3444-90C6-7D786C6D2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564" y="3292837"/>
              <a:ext cx="56088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Arial Narrow" panose="020B0604020202020204" pitchFamily="34" charset="0"/>
                </a:rPr>
                <a:t>5</a:t>
              </a:r>
            </a:p>
          </p:txBody>
        </p:sp>
        <p:sp>
          <p:nvSpPr>
            <p:cNvPr id="42111" name="TextBox 151">
              <a:extLst>
                <a:ext uri="{FF2B5EF4-FFF2-40B4-BE49-F238E27FC236}">
                  <a16:creationId xmlns:a16="http://schemas.microsoft.com/office/drawing/2014/main" id="{67107F4E-A595-1648-A9B8-641B391D7F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563" y="3614127"/>
              <a:ext cx="56088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Arial Narrow" panose="020B0604020202020204" pitchFamily="34" charset="0"/>
                </a:rPr>
                <a:t>2</a:t>
              </a:r>
            </a:p>
          </p:txBody>
        </p:sp>
        <p:sp>
          <p:nvSpPr>
            <p:cNvPr id="42112" name="TextBox 151">
              <a:extLst>
                <a:ext uri="{FF2B5EF4-FFF2-40B4-BE49-F238E27FC236}">
                  <a16:creationId xmlns:a16="http://schemas.microsoft.com/office/drawing/2014/main" id="{54B18687-C70E-F94A-A7C3-CC4945BFA4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454" y="3921667"/>
              <a:ext cx="56088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Arial Narrow" panose="020B0604020202020204" pitchFamily="34" charset="0"/>
                </a:rPr>
                <a:t>3</a:t>
              </a:r>
            </a:p>
          </p:txBody>
        </p:sp>
        <p:sp>
          <p:nvSpPr>
            <p:cNvPr id="42113" name="TextBox 151">
              <a:extLst>
                <a:ext uri="{FF2B5EF4-FFF2-40B4-BE49-F238E27FC236}">
                  <a16:creationId xmlns:a16="http://schemas.microsoft.com/office/drawing/2014/main" id="{8544D2D3-5048-0A47-9AFE-5753CDD867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7466" y="3602279"/>
              <a:ext cx="56088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Arial Narrow" panose="020B0604020202020204" pitchFamily="34" charset="0"/>
                </a:rPr>
                <a:t>27</a:t>
              </a:r>
            </a:p>
          </p:txBody>
        </p:sp>
        <p:sp>
          <p:nvSpPr>
            <p:cNvPr id="42114" name="TextBox 151">
              <a:extLst>
                <a:ext uri="{FF2B5EF4-FFF2-40B4-BE49-F238E27FC236}">
                  <a16:creationId xmlns:a16="http://schemas.microsoft.com/office/drawing/2014/main" id="{1E4E433E-9586-C740-87D2-825D808E48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5350" y="3921667"/>
              <a:ext cx="56088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Arial Narrow" panose="020B0604020202020204" pitchFamily="34" charset="0"/>
                </a:rPr>
                <a:t>25</a:t>
              </a:r>
            </a:p>
          </p:txBody>
        </p:sp>
        <p:sp>
          <p:nvSpPr>
            <p:cNvPr id="42115" name="TextBox 151">
              <a:extLst>
                <a:ext uri="{FF2B5EF4-FFF2-40B4-BE49-F238E27FC236}">
                  <a16:creationId xmlns:a16="http://schemas.microsoft.com/office/drawing/2014/main" id="{10CBA7D0-FA02-6C4A-BAB7-5FDBB576CF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6279" y="3291959"/>
              <a:ext cx="56088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Arial Narrow" panose="020B0604020202020204" pitchFamily="34" charset="0"/>
                </a:rPr>
                <a:t>22</a:t>
              </a:r>
            </a:p>
          </p:txBody>
        </p:sp>
      </p:grpSp>
      <p:grpSp>
        <p:nvGrpSpPr>
          <p:cNvPr id="42043" name="Group 44">
            <a:extLst>
              <a:ext uri="{FF2B5EF4-FFF2-40B4-BE49-F238E27FC236}">
                <a16:creationId xmlns:a16="http://schemas.microsoft.com/office/drawing/2014/main" id="{EF9FE47E-FCFF-6547-B48C-EF03C209E822}"/>
              </a:ext>
            </a:extLst>
          </p:cNvPr>
          <p:cNvGrpSpPr>
            <a:grpSpLocks/>
          </p:cNvGrpSpPr>
          <p:nvPr/>
        </p:nvGrpSpPr>
        <p:grpSpPr bwMode="auto">
          <a:xfrm>
            <a:off x="3973514" y="2690813"/>
            <a:ext cx="2130425" cy="1504950"/>
            <a:chOff x="345912" y="2786718"/>
            <a:chExt cx="2130160" cy="1504281"/>
          </a:xfrm>
        </p:grpSpPr>
        <p:grpSp>
          <p:nvGrpSpPr>
            <p:cNvPr id="42094" name="Group 45">
              <a:extLst>
                <a:ext uri="{FF2B5EF4-FFF2-40B4-BE49-F238E27FC236}">
                  <a16:creationId xmlns:a16="http://schemas.microsoft.com/office/drawing/2014/main" id="{70E9A9F4-7A12-4B44-A0DB-8C26C70194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912" y="2786718"/>
              <a:ext cx="2130160" cy="1461817"/>
              <a:chOff x="345912" y="2786718"/>
              <a:chExt cx="2130160" cy="1461817"/>
            </a:xfrm>
          </p:grpSpPr>
          <p:grpSp>
            <p:nvGrpSpPr>
              <p:cNvPr id="42101" name="Group 52">
                <a:extLst>
                  <a:ext uri="{FF2B5EF4-FFF2-40B4-BE49-F238E27FC236}">
                    <a16:creationId xmlns:a16="http://schemas.microsoft.com/office/drawing/2014/main" id="{E5B8972C-8EB0-9242-A5F6-B343BBA9A1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6101" y="3012959"/>
                <a:ext cx="1982913" cy="1235576"/>
                <a:chOff x="388758" y="2950408"/>
                <a:chExt cx="1982913" cy="1235576"/>
              </a:xfrm>
            </p:grpSpPr>
            <p:grpSp>
              <p:nvGrpSpPr>
                <p:cNvPr id="42103" name="Group 54">
                  <a:extLst>
                    <a:ext uri="{FF2B5EF4-FFF2-40B4-BE49-F238E27FC236}">
                      <a16:creationId xmlns:a16="http://schemas.microsoft.com/office/drawing/2014/main" id="{A4080BB0-1BDC-364E-BAD5-5FAE2B67648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88758" y="2950409"/>
                  <a:ext cx="679807" cy="1235575"/>
                  <a:chOff x="388758" y="2950409"/>
                  <a:chExt cx="679807" cy="1235575"/>
                </a:xfrm>
              </p:grpSpPr>
              <p:pic>
                <p:nvPicPr>
                  <p:cNvPr id="42107" name="Picture 58">
                    <a:extLst>
                      <a:ext uri="{FF2B5EF4-FFF2-40B4-BE49-F238E27FC236}">
                        <a16:creationId xmlns:a16="http://schemas.microsoft.com/office/drawing/2014/main" id="{7BE40743-0132-AB4A-BB2E-3A09F524CFC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48222" y="2950409"/>
                    <a:ext cx="560881" cy="12355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2108" name="TextBox 151">
                    <a:extLst>
                      <a:ext uri="{FF2B5EF4-FFF2-40B4-BE49-F238E27FC236}">
                        <a16:creationId xmlns:a16="http://schemas.microsoft.com/office/drawing/2014/main" id="{F00C7344-FEB2-8049-9F47-327B8176719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758" y="2957224"/>
                    <a:ext cx="679807" cy="2923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1300">
                        <a:latin typeface="Arial Narrow" panose="020B0604020202020204" pitchFamily="34" charset="0"/>
                      </a:rPr>
                      <a:t>Number</a:t>
                    </a:r>
                  </a:p>
                </p:txBody>
              </p:sp>
            </p:grpSp>
            <p:grpSp>
              <p:nvGrpSpPr>
                <p:cNvPr id="42104" name="Group 55">
                  <a:extLst>
                    <a:ext uri="{FF2B5EF4-FFF2-40B4-BE49-F238E27FC236}">
                      <a16:creationId xmlns:a16="http://schemas.microsoft.com/office/drawing/2014/main" id="{AFE3954F-F74D-374A-894A-34F6AE73FBB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691864" y="2950408"/>
                  <a:ext cx="679807" cy="1235575"/>
                  <a:chOff x="388758" y="2950409"/>
                  <a:chExt cx="679807" cy="1235575"/>
                </a:xfrm>
              </p:grpSpPr>
              <p:pic>
                <p:nvPicPr>
                  <p:cNvPr id="42105" name="Picture 56">
                    <a:extLst>
                      <a:ext uri="{FF2B5EF4-FFF2-40B4-BE49-F238E27FC236}">
                        <a16:creationId xmlns:a16="http://schemas.microsoft.com/office/drawing/2014/main" id="{960EF373-764A-CB4F-8A8B-7A182B7AD5B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48222" y="2950409"/>
                    <a:ext cx="560881" cy="12355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2106" name="TextBox 151">
                    <a:extLst>
                      <a:ext uri="{FF2B5EF4-FFF2-40B4-BE49-F238E27FC236}">
                        <a16:creationId xmlns:a16="http://schemas.microsoft.com/office/drawing/2014/main" id="{97661220-9521-F14A-A6AD-E2FB3CA12A4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758" y="2957224"/>
                    <a:ext cx="679807" cy="2923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1300">
                        <a:latin typeface="Arial Narrow" panose="020B0604020202020204" pitchFamily="34" charset="0"/>
                      </a:rPr>
                      <a:t>Multiple</a:t>
                    </a:r>
                  </a:p>
                </p:txBody>
              </p:sp>
            </p:grpSp>
          </p:grpSp>
          <p:sp>
            <p:nvSpPr>
              <p:cNvPr id="42102" name="TextBox 151">
                <a:extLst>
                  <a:ext uri="{FF2B5EF4-FFF2-40B4-BE49-F238E27FC236}">
                    <a16:creationId xmlns:a16="http://schemas.microsoft.com/office/drawing/2014/main" id="{D61060A4-E990-4A4F-B67F-0FB5B9F40A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912" y="2786718"/>
                <a:ext cx="2130160" cy="29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Rounded MT Bold" panose="020F0704030504030204" pitchFamily="34" charset="77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GB" altLang="en-US" sz="1300">
                    <a:latin typeface="Arial Narrow" panose="020B0604020202020204" pitchFamily="34" charset="0"/>
                  </a:rPr>
                  <a:t>b)</a:t>
                </a:r>
              </a:p>
            </p:txBody>
          </p:sp>
        </p:grpSp>
        <p:sp>
          <p:nvSpPr>
            <p:cNvPr id="42095" name="TextBox 151">
              <a:extLst>
                <a:ext uri="{FF2B5EF4-FFF2-40B4-BE49-F238E27FC236}">
                  <a16:creationId xmlns:a16="http://schemas.microsoft.com/office/drawing/2014/main" id="{E0C915A4-8716-C142-A924-0CCBA7E79F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564" y="3292837"/>
              <a:ext cx="56088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Arial Narrow" panose="020B0604020202020204" pitchFamily="34" charset="0"/>
                </a:rPr>
                <a:t>3</a:t>
              </a:r>
            </a:p>
          </p:txBody>
        </p:sp>
        <p:sp>
          <p:nvSpPr>
            <p:cNvPr id="42096" name="TextBox 151">
              <a:extLst>
                <a:ext uri="{FF2B5EF4-FFF2-40B4-BE49-F238E27FC236}">
                  <a16:creationId xmlns:a16="http://schemas.microsoft.com/office/drawing/2014/main" id="{292E9C16-08B0-BC4A-98A1-F9150AD4EA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563" y="3614127"/>
              <a:ext cx="56088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Arial Narrow" panose="020B0604020202020204" pitchFamily="34" charset="0"/>
                </a:rPr>
                <a:t>5</a:t>
              </a:r>
            </a:p>
          </p:txBody>
        </p:sp>
        <p:sp>
          <p:nvSpPr>
            <p:cNvPr id="42097" name="TextBox 151">
              <a:extLst>
                <a:ext uri="{FF2B5EF4-FFF2-40B4-BE49-F238E27FC236}">
                  <a16:creationId xmlns:a16="http://schemas.microsoft.com/office/drawing/2014/main" id="{49928E45-D762-DC49-8F0D-1B1697E56D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454" y="3921667"/>
              <a:ext cx="56088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Arial Narrow" panose="020B0604020202020204" pitchFamily="34" charset="0"/>
                </a:rPr>
                <a:t>10</a:t>
              </a:r>
            </a:p>
          </p:txBody>
        </p:sp>
        <p:sp>
          <p:nvSpPr>
            <p:cNvPr id="42098" name="TextBox 151">
              <a:extLst>
                <a:ext uri="{FF2B5EF4-FFF2-40B4-BE49-F238E27FC236}">
                  <a16:creationId xmlns:a16="http://schemas.microsoft.com/office/drawing/2014/main" id="{D8D39A3A-64FC-B445-9FDB-05DBCFEF3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7466" y="3602279"/>
              <a:ext cx="56088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Arial Narrow" panose="020B0604020202020204" pitchFamily="34" charset="0"/>
                </a:rPr>
                <a:t>18</a:t>
              </a:r>
            </a:p>
          </p:txBody>
        </p:sp>
        <p:sp>
          <p:nvSpPr>
            <p:cNvPr id="42099" name="TextBox 151">
              <a:extLst>
                <a:ext uri="{FF2B5EF4-FFF2-40B4-BE49-F238E27FC236}">
                  <a16:creationId xmlns:a16="http://schemas.microsoft.com/office/drawing/2014/main" id="{DC5987A1-F5FB-F94B-A8AB-F55464FB16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5350" y="3921667"/>
              <a:ext cx="56088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Arial Narrow" panose="020B0604020202020204" pitchFamily="34" charset="0"/>
                </a:rPr>
                <a:t>35</a:t>
              </a:r>
            </a:p>
          </p:txBody>
        </p:sp>
        <p:sp>
          <p:nvSpPr>
            <p:cNvPr id="42100" name="TextBox 151">
              <a:extLst>
                <a:ext uri="{FF2B5EF4-FFF2-40B4-BE49-F238E27FC236}">
                  <a16:creationId xmlns:a16="http://schemas.microsoft.com/office/drawing/2014/main" id="{D93099D1-95D3-7F42-8E2F-2D3A531B55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6279" y="3291959"/>
              <a:ext cx="56088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Arial Narrow" panose="020B0604020202020204" pitchFamily="34" charset="0"/>
                </a:rPr>
                <a:t>310</a:t>
              </a:r>
            </a:p>
          </p:txBody>
        </p:sp>
      </p:grpSp>
      <p:grpSp>
        <p:nvGrpSpPr>
          <p:cNvPr id="42044" name="Group 24">
            <a:extLst>
              <a:ext uri="{FF2B5EF4-FFF2-40B4-BE49-F238E27FC236}">
                <a16:creationId xmlns:a16="http://schemas.microsoft.com/office/drawing/2014/main" id="{D6F7B45F-DF4F-3941-B3AE-1D874B62B966}"/>
              </a:ext>
            </a:extLst>
          </p:cNvPr>
          <p:cNvGrpSpPr>
            <a:grpSpLocks/>
          </p:cNvGrpSpPr>
          <p:nvPr/>
        </p:nvGrpSpPr>
        <p:grpSpPr bwMode="auto">
          <a:xfrm>
            <a:off x="6069013" y="2778125"/>
            <a:ext cx="4183062" cy="293688"/>
            <a:chOff x="4544810" y="2870542"/>
            <a:chExt cx="4183089" cy="294062"/>
          </a:xfrm>
        </p:grpSpPr>
        <p:sp>
          <p:nvSpPr>
            <p:cNvPr id="42092" name="TextBox 151">
              <a:extLst>
                <a:ext uri="{FF2B5EF4-FFF2-40B4-BE49-F238E27FC236}">
                  <a16:creationId xmlns:a16="http://schemas.microsoft.com/office/drawing/2014/main" id="{1726B706-4829-2E4B-8C11-31398A4118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4810" y="2870542"/>
              <a:ext cx="2868205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300">
                  <a:latin typeface="Arial Narrow" panose="020B0604020202020204" pitchFamily="34" charset="0"/>
                </a:rPr>
                <a:t>a)   </a:t>
              </a:r>
              <a:r>
                <a:rPr lang="en-GB" altLang="en-US" sz="1300" b="1">
                  <a:latin typeface="Arial Narrow" panose="020B0604020202020204" pitchFamily="34" charset="0"/>
                </a:rPr>
                <a:t>26</a:t>
              </a:r>
              <a:r>
                <a:rPr lang="en-GB" altLang="en-US" sz="1300">
                  <a:latin typeface="Arial Narrow" panose="020B0604020202020204" pitchFamily="34" charset="0"/>
                </a:rPr>
                <a:t> is a multiple of </a:t>
              </a:r>
              <a:r>
                <a:rPr lang="en-GB" altLang="en-US" sz="1300" b="1">
                  <a:latin typeface="Arial Narrow" panose="020B0604020202020204" pitchFamily="34" charset="0"/>
                </a:rPr>
                <a:t>2</a:t>
              </a:r>
            </a:p>
          </p:txBody>
        </p:sp>
        <p:sp>
          <p:nvSpPr>
            <p:cNvPr id="42093" name="TextBox 151">
              <a:extLst>
                <a:ext uri="{FF2B5EF4-FFF2-40B4-BE49-F238E27FC236}">
                  <a16:creationId xmlns:a16="http://schemas.microsoft.com/office/drawing/2014/main" id="{DD7431F4-3131-B247-9DC1-E298438D74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4129" y="2872216"/>
              <a:ext cx="130377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300" b="1">
                  <a:latin typeface="Arial Narrow" panose="020B0604020202020204" pitchFamily="34" charset="0"/>
                </a:rPr>
                <a:t>true / false</a:t>
              </a:r>
            </a:p>
          </p:txBody>
        </p:sp>
      </p:grpSp>
      <p:grpSp>
        <p:nvGrpSpPr>
          <p:cNvPr id="42045" name="Group 63">
            <a:extLst>
              <a:ext uri="{FF2B5EF4-FFF2-40B4-BE49-F238E27FC236}">
                <a16:creationId xmlns:a16="http://schemas.microsoft.com/office/drawing/2014/main" id="{A6B3FA30-9283-F14B-982C-6878C176E739}"/>
              </a:ext>
            </a:extLst>
          </p:cNvPr>
          <p:cNvGrpSpPr>
            <a:grpSpLocks/>
          </p:cNvGrpSpPr>
          <p:nvPr/>
        </p:nvGrpSpPr>
        <p:grpSpPr bwMode="auto">
          <a:xfrm>
            <a:off x="6080126" y="3141664"/>
            <a:ext cx="4183063" cy="295275"/>
            <a:chOff x="4544810" y="2847979"/>
            <a:chExt cx="4183089" cy="295437"/>
          </a:xfrm>
        </p:grpSpPr>
        <p:sp>
          <p:nvSpPr>
            <p:cNvPr id="42090" name="TextBox 151">
              <a:extLst>
                <a:ext uri="{FF2B5EF4-FFF2-40B4-BE49-F238E27FC236}">
                  <a16:creationId xmlns:a16="http://schemas.microsoft.com/office/drawing/2014/main" id="{16A9A328-228A-1F4E-B7E8-C63608DB6A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4810" y="2847979"/>
              <a:ext cx="2868205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300">
                  <a:latin typeface="Arial Narrow" panose="020B0604020202020204" pitchFamily="34" charset="0"/>
                </a:rPr>
                <a:t>b)   </a:t>
              </a:r>
              <a:r>
                <a:rPr lang="en-GB" altLang="en-US" sz="1300" b="1">
                  <a:latin typeface="Arial Narrow" panose="020B0604020202020204" pitchFamily="34" charset="0"/>
                </a:rPr>
                <a:t>55</a:t>
              </a:r>
              <a:r>
                <a:rPr lang="en-GB" altLang="en-US" sz="1300">
                  <a:latin typeface="Arial Narrow" panose="020B0604020202020204" pitchFamily="34" charset="0"/>
                </a:rPr>
                <a:t> is a multiple of </a:t>
              </a:r>
              <a:r>
                <a:rPr lang="en-GB" altLang="en-US" sz="1300" b="1">
                  <a:latin typeface="Arial Narrow" panose="020B0604020202020204" pitchFamily="34" charset="0"/>
                </a:rPr>
                <a:t>10</a:t>
              </a:r>
            </a:p>
          </p:txBody>
        </p:sp>
        <p:sp>
          <p:nvSpPr>
            <p:cNvPr id="42091" name="TextBox 151">
              <a:extLst>
                <a:ext uri="{FF2B5EF4-FFF2-40B4-BE49-F238E27FC236}">
                  <a16:creationId xmlns:a16="http://schemas.microsoft.com/office/drawing/2014/main" id="{A494CDA9-513E-3340-8FF0-D13955E625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4129" y="2851028"/>
              <a:ext cx="130377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300" b="1">
                  <a:latin typeface="Arial Narrow" panose="020B0604020202020204" pitchFamily="34" charset="0"/>
                </a:rPr>
                <a:t>true / false</a:t>
              </a:r>
            </a:p>
          </p:txBody>
        </p:sp>
      </p:grpSp>
      <p:grpSp>
        <p:nvGrpSpPr>
          <p:cNvPr id="42046" name="Group 66">
            <a:extLst>
              <a:ext uri="{FF2B5EF4-FFF2-40B4-BE49-F238E27FC236}">
                <a16:creationId xmlns:a16="http://schemas.microsoft.com/office/drawing/2014/main" id="{8A7F8361-A372-7A40-9606-AC4A03D634A4}"/>
              </a:ext>
            </a:extLst>
          </p:cNvPr>
          <p:cNvGrpSpPr>
            <a:grpSpLocks/>
          </p:cNvGrpSpPr>
          <p:nvPr/>
        </p:nvGrpSpPr>
        <p:grpSpPr bwMode="auto">
          <a:xfrm>
            <a:off x="6089650" y="3509963"/>
            <a:ext cx="4173538" cy="303212"/>
            <a:chOff x="4554665" y="2860844"/>
            <a:chExt cx="4173234" cy="303760"/>
          </a:xfrm>
        </p:grpSpPr>
        <p:sp>
          <p:nvSpPr>
            <p:cNvPr id="42088" name="TextBox 151">
              <a:extLst>
                <a:ext uri="{FF2B5EF4-FFF2-40B4-BE49-F238E27FC236}">
                  <a16:creationId xmlns:a16="http://schemas.microsoft.com/office/drawing/2014/main" id="{95869109-3AF5-2F4D-9E5C-37891CFA31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4665" y="2860844"/>
              <a:ext cx="2868205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300">
                  <a:latin typeface="Arial Narrow" panose="020B0604020202020204" pitchFamily="34" charset="0"/>
                </a:rPr>
                <a:t>c)   </a:t>
              </a:r>
              <a:r>
                <a:rPr lang="en-GB" altLang="en-US" sz="1300" b="1">
                  <a:latin typeface="Arial Narrow" panose="020B0604020202020204" pitchFamily="34" charset="0"/>
                </a:rPr>
                <a:t>36</a:t>
              </a:r>
              <a:r>
                <a:rPr lang="en-GB" altLang="en-US" sz="1300">
                  <a:latin typeface="Arial Narrow" panose="020B0604020202020204" pitchFamily="34" charset="0"/>
                </a:rPr>
                <a:t> is a multiple of </a:t>
              </a:r>
              <a:r>
                <a:rPr lang="en-GB" altLang="en-US" sz="1300" b="1">
                  <a:latin typeface="Arial Narrow" panose="020B0604020202020204" pitchFamily="34" charset="0"/>
                </a:rPr>
                <a:t>3</a:t>
              </a:r>
            </a:p>
          </p:txBody>
        </p:sp>
        <p:sp>
          <p:nvSpPr>
            <p:cNvPr id="42089" name="TextBox 151">
              <a:extLst>
                <a:ext uri="{FF2B5EF4-FFF2-40B4-BE49-F238E27FC236}">
                  <a16:creationId xmlns:a16="http://schemas.microsoft.com/office/drawing/2014/main" id="{3FFBD196-6AB4-6348-AA2D-EFF253D46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4129" y="2872216"/>
              <a:ext cx="130377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300" b="1">
                  <a:latin typeface="Arial Narrow" panose="020B0604020202020204" pitchFamily="34" charset="0"/>
                </a:rPr>
                <a:t>true / false</a:t>
              </a:r>
            </a:p>
          </p:txBody>
        </p:sp>
      </p:grpSp>
      <p:grpSp>
        <p:nvGrpSpPr>
          <p:cNvPr id="42047" name="Group 69">
            <a:extLst>
              <a:ext uri="{FF2B5EF4-FFF2-40B4-BE49-F238E27FC236}">
                <a16:creationId xmlns:a16="http://schemas.microsoft.com/office/drawing/2014/main" id="{62C5EB96-FDC0-D948-A44D-492BFB0B54B0}"/>
              </a:ext>
            </a:extLst>
          </p:cNvPr>
          <p:cNvGrpSpPr>
            <a:grpSpLocks/>
          </p:cNvGrpSpPr>
          <p:nvPr/>
        </p:nvGrpSpPr>
        <p:grpSpPr bwMode="auto">
          <a:xfrm>
            <a:off x="6100764" y="3865564"/>
            <a:ext cx="4173537" cy="306387"/>
            <a:chOff x="4555923" y="2858260"/>
            <a:chExt cx="4171976" cy="306344"/>
          </a:xfrm>
        </p:grpSpPr>
        <p:sp>
          <p:nvSpPr>
            <p:cNvPr id="42086" name="TextBox 151">
              <a:extLst>
                <a:ext uri="{FF2B5EF4-FFF2-40B4-BE49-F238E27FC236}">
                  <a16:creationId xmlns:a16="http://schemas.microsoft.com/office/drawing/2014/main" id="{5827AFCA-FD8A-9743-BB1C-940E35727A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5923" y="2858260"/>
              <a:ext cx="2868205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300">
                  <a:latin typeface="Arial Narrow" panose="020B0604020202020204" pitchFamily="34" charset="0"/>
                </a:rPr>
                <a:t>d)   </a:t>
              </a:r>
              <a:r>
                <a:rPr lang="en-GB" altLang="en-US" sz="1300" b="1">
                  <a:latin typeface="Arial Narrow" panose="020B0604020202020204" pitchFamily="34" charset="0"/>
                </a:rPr>
                <a:t>63</a:t>
              </a:r>
              <a:r>
                <a:rPr lang="en-GB" altLang="en-US" sz="1300">
                  <a:latin typeface="Arial Narrow" panose="020B0604020202020204" pitchFamily="34" charset="0"/>
                </a:rPr>
                <a:t> is a multiple of </a:t>
              </a:r>
              <a:r>
                <a:rPr lang="en-GB" altLang="en-US" sz="1300" b="1">
                  <a:latin typeface="Arial Narrow" panose="020B0604020202020204" pitchFamily="34" charset="0"/>
                </a:rPr>
                <a:t>5</a:t>
              </a:r>
            </a:p>
          </p:txBody>
        </p:sp>
        <p:sp>
          <p:nvSpPr>
            <p:cNvPr id="42087" name="TextBox 151">
              <a:extLst>
                <a:ext uri="{FF2B5EF4-FFF2-40B4-BE49-F238E27FC236}">
                  <a16:creationId xmlns:a16="http://schemas.microsoft.com/office/drawing/2014/main" id="{2C5AE575-C612-7A4C-A6A3-0FE40B92E6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4129" y="2872216"/>
              <a:ext cx="130377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300" b="1">
                  <a:latin typeface="Arial Narrow" panose="020B0604020202020204" pitchFamily="34" charset="0"/>
                </a:rPr>
                <a:t>true / false</a:t>
              </a:r>
            </a:p>
          </p:txBody>
        </p:sp>
      </p:grpSp>
      <p:graphicFrame>
        <p:nvGraphicFramePr>
          <p:cNvPr id="26" name="Table 29">
            <a:extLst>
              <a:ext uri="{FF2B5EF4-FFF2-40B4-BE49-F238E27FC236}">
                <a16:creationId xmlns:a16="http://schemas.microsoft.com/office/drawing/2014/main" id="{15D7EDBB-2732-284B-A734-E3F208C79224}"/>
              </a:ext>
            </a:extLst>
          </p:cNvPr>
          <p:cNvGraphicFramePr>
            <a:graphicFrameLocks noGrp="1"/>
          </p:cNvGraphicFramePr>
          <p:nvPr/>
        </p:nvGraphicFramePr>
        <p:xfrm>
          <a:off x="1881188" y="4305300"/>
          <a:ext cx="4084638" cy="218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2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2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15">
                <a:tc gridSpan="2">
                  <a:txBody>
                    <a:bodyPr/>
                    <a:lstStyle/>
                    <a:p>
                      <a:endParaRPr lang="en-US" sz="1800"/>
                    </a:p>
                  </a:txBody>
                  <a:tcPr marL="91455" marR="91455" marT="45727" marB="4572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858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5" marR="91455"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2058" name="TextBox 151">
            <a:extLst>
              <a:ext uri="{FF2B5EF4-FFF2-40B4-BE49-F238E27FC236}">
                <a16:creationId xmlns:a16="http://schemas.microsoft.com/office/drawing/2014/main" id="{99B6D6C4-AF90-3E4B-BE51-F5C6C8205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00" y="4349750"/>
            <a:ext cx="4083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7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7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7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300">
                <a:latin typeface="Arial Narrow" panose="020B0604020202020204" pitchFamily="34" charset="0"/>
              </a:rPr>
              <a:t>4)   Circle the odd one out. Explain your thinking.</a:t>
            </a:r>
          </a:p>
        </p:txBody>
      </p:sp>
      <p:sp>
        <p:nvSpPr>
          <p:cNvPr id="42059" name="TextBox 151">
            <a:extLst>
              <a:ext uri="{FF2B5EF4-FFF2-40B4-BE49-F238E27FC236}">
                <a16:creationId xmlns:a16="http://schemas.microsoft.com/office/drawing/2014/main" id="{57952D20-A4FE-5841-9D3F-9F1293AB2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9" y="4665663"/>
            <a:ext cx="20415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7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7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7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300">
                <a:latin typeface="Arial Narrow" panose="020B0604020202020204" pitchFamily="34" charset="0"/>
              </a:rPr>
              <a:t>a)</a:t>
            </a:r>
          </a:p>
        </p:txBody>
      </p:sp>
      <p:sp>
        <p:nvSpPr>
          <p:cNvPr id="42060" name="TextBox 151">
            <a:extLst>
              <a:ext uri="{FF2B5EF4-FFF2-40B4-BE49-F238E27FC236}">
                <a16:creationId xmlns:a16="http://schemas.microsoft.com/office/drawing/2014/main" id="{91863C6A-C3E6-BB46-BBE9-FC93C37C0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2713" y="4673600"/>
            <a:ext cx="2030412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7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7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7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300">
                <a:latin typeface="Arial Narrow" panose="020B0604020202020204" pitchFamily="34" charset="0"/>
              </a:rPr>
              <a:t>b)</a:t>
            </a:r>
          </a:p>
        </p:txBody>
      </p:sp>
      <p:grpSp>
        <p:nvGrpSpPr>
          <p:cNvPr id="42061" name="Group 33">
            <a:extLst>
              <a:ext uri="{FF2B5EF4-FFF2-40B4-BE49-F238E27FC236}">
                <a16:creationId xmlns:a16="http://schemas.microsoft.com/office/drawing/2014/main" id="{F739C49B-80B4-D748-A967-1AEB5BD3C055}"/>
              </a:ext>
            </a:extLst>
          </p:cNvPr>
          <p:cNvGrpSpPr>
            <a:grpSpLocks/>
          </p:cNvGrpSpPr>
          <p:nvPr/>
        </p:nvGrpSpPr>
        <p:grpSpPr bwMode="auto">
          <a:xfrm>
            <a:off x="2005014" y="5102225"/>
            <a:ext cx="1793875" cy="1335088"/>
            <a:chOff x="427973" y="5084027"/>
            <a:chExt cx="1793495" cy="1335433"/>
          </a:xfrm>
        </p:grpSpPr>
        <p:sp>
          <p:nvSpPr>
            <p:cNvPr id="42079" name="TextBox 151">
              <a:extLst>
                <a:ext uri="{FF2B5EF4-FFF2-40B4-BE49-F238E27FC236}">
                  <a16:creationId xmlns:a16="http://schemas.microsoft.com/office/drawing/2014/main" id="{5678DF92-7996-5D43-A5DA-5B9512B82B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973" y="5266928"/>
              <a:ext cx="4794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latin typeface="Arial Narrow" panose="020B0604020202020204" pitchFamily="34" charset="0"/>
                </a:rPr>
                <a:t>18</a:t>
              </a:r>
            </a:p>
          </p:txBody>
        </p:sp>
        <p:sp>
          <p:nvSpPr>
            <p:cNvPr id="42080" name="TextBox 151">
              <a:extLst>
                <a:ext uri="{FF2B5EF4-FFF2-40B4-BE49-F238E27FC236}">
                  <a16:creationId xmlns:a16="http://schemas.microsoft.com/office/drawing/2014/main" id="{DC218AC1-A9E5-9B4C-BD16-9A563A1E4C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9153" y="5657383"/>
              <a:ext cx="4794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latin typeface="Arial Narrow" panose="020B0604020202020204" pitchFamily="34" charset="0"/>
                </a:rPr>
                <a:t>28</a:t>
              </a:r>
            </a:p>
          </p:txBody>
        </p:sp>
        <p:sp>
          <p:nvSpPr>
            <p:cNvPr id="42081" name="TextBox 151">
              <a:extLst>
                <a:ext uri="{FF2B5EF4-FFF2-40B4-BE49-F238E27FC236}">
                  <a16:creationId xmlns:a16="http://schemas.microsoft.com/office/drawing/2014/main" id="{F5B36B94-B210-C540-98CC-0E7AB1FD57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414" y="6019350"/>
              <a:ext cx="4794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latin typeface="Arial Narrow" panose="020B0604020202020204" pitchFamily="34" charset="0"/>
                </a:rPr>
                <a:t>9</a:t>
              </a:r>
            </a:p>
          </p:txBody>
        </p:sp>
        <p:sp>
          <p:nvSpPr>
            <p:cNvPr id="42082" name="TextBox 151">
              <a:extLst>
                <a:ext uri="{FF2B5EF4-FFF2-40B4-BE49-F238E27FC236}">
                  <a16:creationId xmlns:a16="http://schemas.microsoft.com/office/drawing/2014/main" id="{43B0C029-042D-E249-956E-1C746ED2BE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3808" y="5084027"/>
              <a:ext cx="4794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latin typeface="Arial Narrow" panose="020B0604020202020204" pitchFamily="34" charset="0"/>
                </a:rPr>
                <a:t>30</a:t>
              </a:r>
            </a:p>
          </p:txBody>
        </p:sp>
        <p:sp>
          <p:nvSpPr>
            <p:cNvPr id="42083" name="TextBox 151">
              <a:extLst>
                <a:ext uri="{FF2B5EF4-FFF2-40B4-BE49-F238E27FC236}">
                  <a16:creationId xmlns:a16="http://schemas.microsoft.com/office/drawing/2014/main" id="{CAE5D3FC-8EFD-7E46-B407-98ABDFF390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2004" y="5721140"/>
              <a:ext cx="4794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latin typeface="Arial Narrow" panose="020B0604020202020204" pitchFamily="34" charset="0"/>
                </a:rPr>
                <a:t>12</a:t>
              </a:r>
            </a:p>
          </p:txBody>
        </p:sp>
        <p:sp>
          <p:nvSpPr>
            <p:cNvPr id="42084" name="TextBox 151">
              <a:extLst>
                <a:ext uri="{FF2B5EF4-FFF2-40B4-BE49-F238E27FC236}">
                  <a16:creationId xmlns:a16="http://schemas.microsoft.com/office/drawing/2014/main" id="{3F495773-C391-7F48-B8DA-7EF1B40E40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9207" y="6019350"/>
              <a:ext cx="4794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latin typeface="Arial Narrow" panose="020B0604020202020204" pitchFamily="34" charset="0"/>
                </a:rPr>
                <a:t>21</a:t>
              </a:r>
            </a:p>
          </p:txBody>
        </p:sp>
        <p:sp>
          <p:nvSpPr>
            <p:cNvPr id="42085" name="TextBox 151">
              <a:extLst>
                <a:ext uri="{FF2B5EF4-FFF2-40B4-BE49-F238E27FC236}">
                  <a16:creationId xmlns:a16="http://schemas.microsoft.com/office/drawing/2014/main" id="{E736C70E-DB29-9D4D-89EE-0074DF122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1314" y="5211224"/>
              <a:ext cx="4794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latin typeface="Arial Narrow" panose="020B0604020202020204" pitchFamily="34" charset="0"/>
                </a:rPr>
                <a:t>36</a:t>
              </a:r>
            </a:p>
          </p:txBody>
        </p:sp>
      </p:grpSp>
      <p:grpSp>
        <p:nvGrpSpPr>
          <p:cNvPr id="42062" name="Group 87">
            <a:extLst>
              <a:ext uri="{FF2B5EF4-FFF2-40B4-BE49-F238E27FC236}">
                <a16:creationId xmlns:a16="http://schemas.microsoft.com/office/drawing/2014/main" id="{ED9BEC74-D8BD-3843-A770-084118DA3DB2}"/>
              </a:ext>
            </a:extLst>
          </p:cNvPr>
          <p:cNvGrpSpPr>
            <a:grpSpLocks/>
          </p:cNvGrpSpPr>
          <p:nvPr/>
        </p:nvGrpSpPr>
        <p:grpSpPr bwMode="auto">
          <a:xfrm>
            <a:off x="4048126" y="5102225"/>
            <a:ext cx="1793875" cy="1335088"/>
            <a:chOff x="427973" y="5084027"/>
            <a:chExt cx="1793495" cy="1335433"/>
          </a:xfrm>
        </p:grpSpPr>
        <p:sp>
          <p:nvSpPr>
            <p:cNvPr id="42072" name="TextBox 151">
              <a:extLst>
                <a:ext uri="{FF2B5EF4-FFF2-40B4-BE49-F238E27FC236}">
                  <a16:creationId xmlns:a16="http://schemas.microsoft.com/office/drawing/2014/main" id="{D9DF6217-66C7-204B-AF16-F3DAAE5FD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973" y="5266928"/>
              <a:ext cx="4794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latin typeface="Arial Narrow" panose="020B0604020202020204" pitchFamily="34" charset="0"/>
                </a:rPr>
                <a:t>8</a:t>
              </a:r>
            </a:p>
          </p:txBody>
        </p:sp>
        <p:sp>
          <p:nvSpPr>
            <p:cNvPr id="42073" name="TextBox 151">
              <a:extLst>
                <a:ext uri="{FF2B5EF4-FFF2-40B4-BE49-F238E27FC236}">
                  <a16:creationId xmlns:a16="http://schemas.microsoft.com/office/drawing/2014/main" id="{92AD5858-7A70-3B43-9352-0C52CA4A5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9153" y="5657383"/>
              <a:ext cx="4794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latin typeface="Arial Narrow" panose="020B0604020202020204" pitchFamily="34" charset="0"/>
                </a:rPr>
                <a:t>44</a:t>
              </a:r>
            </a:p>
          </p:txBody>
        </p:sp>
        <p:sp>
          <p:nvSpPr>
            <p:cNvPr id="42074" name="TextBox 151">
              <a:extLst>
                <a:ext uri="{FF2B5EF4-FFF2-40B4-BE49-F238E27FC236}">
                  <a16:creationId xmlns:a16="http://schemas.microsoft.com/office/drawing/2014/main" id="{1E792189-498B-DB4C-B9FF-FE40B5D843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414" y="6019350"/>
              <a:ext cx="4794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latin typeface="Arial Narrow" panose="020B0604020202020204" pitchFamily="34" charset="0"/>
                </a:rPr>
                <a:t>50</a:t>
              </a:r>
            </a:p>
          </p:txBody>
        </p:sp>
        <p:sp>
          <p:nvSpPr>
            <p:cNvPr id="42075" name="TextBox 151">
              <a:extLst>
                <a:ext uri="{FF2B5EF4-FFF2-40B4-BE49-F238E27FC236}">
                  <a16:creationId xmlns:a16="http://schemas.microsoft.com/office/drawing/2014/main" id="{FF9D18C6-018F-314C-8C7A-0960300A6E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3808" y="5084027"/>
              <a:ext cx="4794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latin typeface="Arial Narrow" panose="020B0604020202020204" pitchFamily="34" charset="0"/>
                </a:rPr>
                <a:t>16</a:t>
              </a:r>
            </a:p>
          </p:txBody>
        </p:sp>
        <p:sp>
          <p:nvSpPr>
            <p:cNvPr id="42076" name="TextBox 151">
              <a:extLst>
                <a:ext uri="{FF2B5EF4-FFF2-40B4-BE49-F238E27FC236}">
                  <a16:creationId xmlns:a16="http://schemas.microsoft.com/office/drawing/2014/main" id="{268DA13B-46EC-A343-9484-EEEF825B1C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2004" y="5721140"/>
              <a:ext cx="4794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latin typeface="Arial Narrow" panose="020B0604020202020204" pitchFamily="34" charset="0"/>
                </a:rPr>
                <a:t>68</a:t>
              </a:r>
            </a:p>
          </p:txBody>
        </p:sp>
        <p:sp>
          <p:nvSpPr>
            <p:cNvPr id="42077" name="TextBox 151">
              <a:extLst>
                <a:ext uri="{FF2B5EF4-FFF2-40B4-BE49-F238E27FC236}">
                  <a16:creationId xmlns:a16="http://schemas.microsoft.com/office/drawing/2014/main" id="{ABECFCB6-F48B-5D40-B486-EEE7441BB7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9207" y="6019350"/>
              <a:ext cx="4794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latin typeface="Arial Narrow" panose="020B0604020202020204" pitchFamily="34" charset="0"/>
                </a:rPr>
                <a:t>31</a:t>
              </a:r>
            </a:p>
          </p:txBody>
        </p:sp>
        <p:sp>
          <p:nvSpPr>
            <p:cNvPr id="42078" name="TextBox 151">
              <a:extLst>
                <a:ext uri="{FF2B5EF4-FFF2-40B4-BE49-F238E27FC236}">
                  <a16:creationId xmlns:a16="http://schemas.microsoft.com/office/drawing/2014/main" id="{DF771496-8C35-EB4C-B333-57BA0824D3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1314" y="5211224"/>
              <a:ext cx="4794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>
                  <a:latin typeface="Arial Narrow" panose="020B0604020202020204" pitchFamily="34" charset="0"/>
                </a:rPr>
                <a:t>22</a:t>
              </a:r>
            </a:p>
          </p:txBody>
        </p:sp>
      </p:grpSp>
      <p:sp>
        <p:nvSpPr>
          <p:cNvPr id="42063" name="TextBox 151">
            <a:extLst>
              <a:ext uri="{FF2B5EF4-FFF2-40B4-BE49-F238E27FC236}">
                <a16:creationId xmlns:a16="http://schemas.microsoft.com/office/drawing/2014/main" id="{BD09A0EA-04A2-594F-A9F9-165620791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5064" y="4316413"/>
            <a:ext cx="40735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7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7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7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7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300">
                <a:latin typeface="Arial Narrow" panose="020B0604020202020204" pitchFamily="34" charset="0"/>
              </a:rPr>
              <a:t>5)   How old are the people below?</a:t>
            </a:r>
          </a:p>
        </p:txBody>
      </p:sp>
      <p:grpSp>
        <p:nvGrpSpPr>
          <p:cNvPr id="42064" name="Group 62">
            <a:extLst>
              <a:ext uri="{FF2B5EF4-FFF2-40B4-BE49-F238E27FC236}">
                <a16:creationId xmlns:a16="http://schemas.microsoft.com/office/drawing/2014/main" id="{48EEBCDB-D25F-3D42-BBED-156AD184A6AE}"/>
              </a:ext>
            </a:extLst>
          </p:cNvPr>
          <p:cNvGrpSpPr>
            <a:grpSpLocks/>
          </p:cNvGrpSpPr>
          <p:nvPr/>
        </p:nvGrpSpPr>
        <p:grpSpPr bwMode="auto">
          <a:xfrm>
            <a:off x="6254750" y="4762500"/>
            <a:ext cx="2000250" cy="704850"/>
            <a:chOff x="4731132" y="4762602"/>
            <a:chExt cx="1999841" cy="704381"/>
          </a:xfrm>
        </p:grpSpPr>
        <p:sp>
          <p:nvSpPr>
            <p:cNvPr id="42069" name="Speech Bubble: Rectangle with Corners Rounded 35">
              <a:extLst>
                <a:ext uri="{FF2B5EF4-FFF2-40B4-BE49-F238E27FC236}">
                  <a16:creationId xmlns:a16="http://schemas.microsoft.com/office/drawing/2014/main" id="{BB6FAA11-2FA9-AF40-9770-C68544D6E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9417" y="4762602"/>
              <a:ext cx="1368511" cy="704381"/>
            </a:xfrm>
            <a:prstGeom prst="wedgeRoundRectCallout">
              <a:avLst>
                <a:gd name="adj1" fmla="val -62926"/>
                <a:gd name="adj2" fmla="val 9588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buFontTx/>
                <a:buNone/>
              </a:pPr>
              <a:endParaRPr lang="en-US" altLang="en-US" sz="6000" b="1">
                <a:solidFill>
                  <a:srgbClr val="990099"/>
                </a:solidFill>
                <a:latin typeface="Trebuchet MS" panose="020B0703020202090204" pitchFamily="34" charset="0"/>
              </a:endParaRPr>
            </a:p>
          </p:txBody>
        </p:sp>
        <p:pic>
          <p:nvPicPr>
            <p:cNvPr id="42070" name="Picture 43">
              <a:extLst>
                <a:ext uri="{FF2B5EF4-FFF2-40B4-BE49-F238E27FC236}">
                  <a16:creationId xmlns:a16="http://schemas.microsoft.com/office/drawing/2014/main" id="{253AD0C2-C756-F340-9A92-0534DF16D7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1132" y="4776512"/>
              <a:ext cx="444133" cy="428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71" name="TextBox 151">
              <a:extLst>
                <a:ext uri="{FF2B5EF4-FFF2-40B4-BE49-F238E27FC236}">
                  <a16:creationId xmlns:a16="http://schemas.microsoft.com/office/drawing/2014/main" id="{7C9B6AA8-B6D1-7849-AEB7-D5E30EB8F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6850" y="4791626"/>
              <a:ext cx="150412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latin typeface="Arial Narrow" panose="020B0604020202020204" pitchFamily="34" charset="0"/>
                </a:rPr>
                <a:t>My age is a multiple of both 3 and 5. I am less than 20 years old. </a:t>
              </a:r>
            </a:p>
          </p:txBody>
        </p:sp>
      </p:grpSp>
      <p:grpSp>
        <p:nvGrpSpPr>
          <p:cNvPr id="42065" name="Group 102">
            <a:extLst>
              <a:ext uri="{FF2B5EF4-FFF2-40B4-BE49-F238E27FC236}">
                <a16:creationId xmlns:a16="http://schemas.microsoft.com/office/drawing/2014/main" id="{D3FACC08-89B3-494F-859F-D41923D9798D}"/>
              </a:ext>
            </a:extLst>
          </p:cNvPr>
          <p:cNvGrpSpPr>
            <a:grpSpLocks/>
          </p:cNvGrpSpPr>
          <p:nvPr/>
        </p:nvGrpSpPr>
        <p:grpSpPr bwMode="auto">
          <a:xfrm>
            <a:off x="8850314" y="4760913"/>
            <a:ext cx="1423987" cy="1039812"/>
            <a:chOff x="5285463" y="4762603"/>
            <a:chExt cx="1423173" cy="1039414"/>
          </a:xfrm>
        </p:grpSpPr>
        <p:sp>
          <p:nvSpPr>
            <p:cNvPr id="42067" name="Speech Bubble: Rectangle with Corners Rounded 103">
              <a:extLst>
                <a:ext uri="{FF2B5EF4-FFF2-40B4-BE49-F238E27FC236}">
                  <a16:creationId xmlns:a16="http://schemas.microsoft.com/office/drawing/2014/main" id="{83CB0E2C-473C-6C49-8131-237B34832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9417" y="4762603"/>
              <a:ext cx="1368511" cy="1039414"/>
            </a:xfrm>
            <a:prstGeom prst="wedgeRoundRectCallout">
              <a:avLst>
                <a:gd name="adj1" fmla="val -59171"/>
                <a:gd name="adj2" fmla="val -23028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buFontTx/>
                <a:buNone/>
              </a:pPr>
              <a:endParaRPr lang="en-US" altLang="en-US" sz="6000" b="1">
                <a:solidFill>
                  <a:srgbClr val="990099"/>
                </a:solidFill>
                <a:latin typeface="Trebuchet MS" panose="020B0703020202090204" pitchFamily="34" charset="0"/>
              </a:endParaRPr>
            </a:p>
          </p:txBody>
        </p:sp>
        <p:sp>
          <p:nvSpPr>
            <p:cNvPr id="42068" name="TextBox 151">
              <a:extLst>
                <a:ext uri="{FF2B5EF4-FFF2-40B4-BE49-F238E27FC236}">
                  <a16:creationId xmlns:a16="http://schemas.microsoft.com/office/drawing/2014/main" id="{18C3B251-9E75-E047-B5B6-A4A4460E5A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5463" y="4770107"/>
              <a:ext cx="142317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Rounded MT Bold" panose="020F0704030504030204" pitchFamily="34" charset="77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latin typeface="Arial Narrow" panose="020B0604020202020204" pitchFamily="34" charset="0"/>
                </a:rPr>
                <a:t>My age is a multiple of 2. It is 1 less than a multiple of 5. I am older than 10 but less than 20 years old. </a:t>
              </a:r>
            </a:p>
          </p:txBody>
        </p:sp>
      </p:grpSp>
      <p:pic>
        <p:nvPicPr>
          <p:cNvPr id="42066" name="Picture 72">
            <a:extLst>
              <a:ext uri="{FF2B5EF4-FFF2-40B4-BE49-F238E27FC236}">
                <a16:creationId xmlns:a16="http://schemas.microsoft.com/office/drawing/2014/main" id="{697DF2A4-2974-0548-AFA7-82044906E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1" y="4814889"/>
            <a:ext cx="48577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2301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Macintosh PowerPoint</Application>
  <PresentationFormat>Widescreen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Arial Nova</vt:lpstr>
      <vt:lpstr>Arial Rounded MT Bold</vt:lpstr>
      <vt:lpstr>Calibri</vt:lpstr>
      <vt:lpstr>Calibri Light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Briggs (Penyrheol Primary School)</dc:creator>
  <cp:lastModifiedBy>N Briggs (Penyrheol Primary School)</cp:lastModifiedBy>
  <cp:revision>1</cp:revision>
  <dcterms:created xsi:type="dcterms:W3CDTF">2021-02-11T11:03:54Z</dcterms:created>
  <dcterms:modified xsi:type="dcterms:W3CDTF">2021-02-11T11:04:31Z</dcterms:modified>
</cp:coreProperties>
</file>