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71" r:id="rId3"/>
    <p:sldId id="268" r:id="rId4"/>
    <p:sldId id="270" r:id="rId5"/>
    <p:sldId id="267" r:id="rId6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ＭＳ Ｐゴシック" panose="020B0600070205080204" pitchFamily="34" charset="-128"/>
      <p:regular r:id="rId15"/>
    </p:embeddedFont>
    <p:embeddedFont>
      <p:font typeface="Twinkl SemiBold" pitchFamily="2" charset="0"/>
      <p:bold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85"/>
    <a:srgbClr val="88CCC1"/>
    <a:srgbClr val="FDCF81"/>
    <a:srgbClr val="CCB5D8"/>
    <a:srgbClr val="FAB000"/>
    <a:srgbClr val="8D358B"/>
    <a:srgbClr val="00A7E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61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92F024-95B1-4204-965A-09D8BAC24F00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9B4829-A160-42A7-BD31-F5D22114B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C3CFB6-CDAB-49AD-A9A8-E1E028322553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3ED38D-934C-4AF7-B111-C7943C2BA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11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2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/l/ Spelt ‘el’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55650" y="1354138"/>
            <a:ext cx="7632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We have looked at the sound /l/ spelt with ‘le’ at the</a:t>
            </a:r>
            <a:r>
              <a:rPr lang="en-GB" altLang="en-US" b="1"/>
              <a:t> end </a:t>
            </a:r>
            <a:r>
              <a:rPr lang="en-GB" altLang="en-US"/>
              <a:t>of words.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/l/ sound at the end of these words is spelt with ‘el’ instead.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1525" y="2319338"/>
            <a:ext cx="1358900" cy="1612900"/>
            <a:chOff x="772030" y="2319176"/>
            <a:chExt cx="1358900" cy="1613062"/>
          </a:xfrm>
        </p:grpSpPr>
        <p:grpSp>
          <p:nvGrpSpPr>
            <p:cNvPr id="8248" name="Group 1"/>
            <p:cNvGrpSpPr>
              <a:grpSpLocks/>
            </p:cNvGrpSpPr>
            <p:nvPr/>
          </p:nvGrpSpPr>
          <p:grpSpPr bwMode="auto">
            <a:xfrm>
              <a:off x="772030" y="2600324"/>
              <a:ext cx="1358900" cy="1331914"/>
              <a:chOff x="755560" y="2600322"/>
              <a:chExt cx="1357859" cy="1331913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755560" y="2600189"/>
                <a:ext cx="1357859" cy="1290767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51" name="Rectangle 13"/>
              <p:cNvSpPr>
                <a:spLocks noChangeArrowheads="1"/>
              </p:cNvSpPr>
              <p:nvPr/>
            </p:nvSpPr>
            <p:spPr bwMode="auto">
              <a:xfrm>
                <a:off x="755560" y="3509863"/>
                <a:ext cx="1357859" cy="42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camel</a:t>
                </a:r>
              </a:p>
            </p:txBody>
          </p:sp>
        </p:grpSp>
        <p:pic>
          <p:nvPicPr>
            <p:cNvPr id="824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12" y="2319176"/>
              <a:ext cx="774259" cy="130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365375" y="2584450"/>
            <a:ext cx="1358900" cy="1344613"/>
            <a:chOff x="2365064" y="2584198"/>
            <a:chExt cx="1358900" cy="1345155"/>
          </a:xfrm>
        </p:grpSpPr>
        <p:grpSp>
          <p:nvGrpSpPr>
            <p:cNvPr id="8244" name="Group 2"/>
            <p:cNvGrpSpPr>
              <a:grpSpLocks/>
            </p:cNvGrpSpPr>
            <p:nvPr/>
          </p:nvGrpSpPr>
          <p:grpSpPr bwMode="auto">
            <a:xfrm>
              <a:off x="2365064" y="2599025"/>
              <a:ext cx="1358900" cy="1330328"/>
              <a:chOff x="2324100" y="2601914"/>
              <a:chExt cx="1358900" cy="1330325"/>
            </a:xfrm>
          </p:grpSpPr>
          <p:sp>
            <p:nvSpPr>
              <p:cNvPr id="72" name="Rounded Rectangle 71"/>
              <p:cNvSpPr/>
              <p:nvPr/>
            </p:nvSpPr>
            <p:spPr bwMode="auto">
              <a:xfrm>
                <a:off x="2325688" y="2601381"/>
                <a:ext cx="1357312" cy="1289567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7" name="Rectangle 47"/>
              <p:cNvSpPr>
                <a:spLocks noChangeArrowheads="1"/>
              </p:cNvSpPr>
              <p:nvPr/>
            </p:nvSpPr>
            <p:spPr bwMode="auto">
              <a:xfrm>
                <a:off x="2324100" y="3510377"/>
                <a:ext cx="1358721" cy="42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tunnel</a:t>
                </a:r>
              </a:p>
            </p:txBody>
          </p:sp>
        </p:grpSp>
        <p:pic>
          <p:nvPicPr>
            <p:cNvPr id="824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064" y="2584198"/>
              <a:ext cx="1358721" cy="96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76675" y="2424113"/>
            <a:ext cx="1360488" cy="1485900"/>
            <a:chOff x="3876746" y="2423439"/>
            <a:chExt cx="1359776" cy="1486116"/>
          </a:xfrm>
        </p:grpSpPr>
        <p:grpSp>
          <p:nvGrpSpPr>
            <p:cNvPr id="8240" name="Group 3"/>
            <p:cNvGrpSpPr>
              <a:grpSpLocks/>
            </p:cNvGrpSpPr>
            <p:nvPr/>
          </p:nvGrpSpPr>
          <p:grpSpPr bwMode="auto">
            <a:xfrm>
              <a:off x="3876746" y="2579789"/>
              <a:ext cx="1359776" cy="1329766"/>
              <a:chOff x="3890963" y="2601913"/>
              <a:chExt cx="1358900" cy="1330325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3892549" y="2601161"/>
                <a:ext cx="1357314" cy="1289779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3" name="Rectangle 49"/>
              <p:cNvSpPr>
                <a:spLocks noChangeArrowheads="1"/>
              </p:cNvSpPr>
              <p:nvPr/>
            </p:nvSpPr>
            <p:spPr bwMode="auto">
              <a:xfrm>
                <a:off x="3890963" y="3510333"/>
                <a:ext cx="1358900" cy="42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squirrel</a:t>
                </a:r>
              </a:p>
            </p:txBody>
          </p:sp>
        </p:grpSp>
        <p:pic>
          <p:nvPicPr>
            <p:cNvPr id="8241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483" y="2423439"/>
              <a:ext cx="1079086" cy="116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015163" y="2595563"/>
            <a:ext cx="1450975" cy="1331912"/>
            <a:chOff x="7015932" y="2595982"/>
            <a:chExt cx="1450974" cy="1331733"/>
          </a:xfrm>
        </p:grpSpPr>
        <p:grpSp>
          <p:nvGrpSpPr>
            <p:cNvPr id="8236" name="Group 6"/>
            <p:cNvGrpSpPr>
              <a:grpSpLocks/>
            </p:cNvGrpSpPr>
            <p:nvPr/>
          </p:nvGrpSpPr>
          <p:grpSpPr bwMode="auto">
            <a:xfrm>
              <a:off x="7065963" y="2595982"/>
              <a:ext cx="1358900" cy="1331733"/>
              <a:chOff x="7029450" y="2600324"/>
              <a:chExt cx="1358900" cy="1331913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7031806" y="2600324"/>
                <a:ext cx="1357312" cy="1290638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9" name="Rectangle 15"/>
              <p:cNvSpPr>
                <a:spLocks noChangeArrowheads="1"/>
              </p:cNvSpPr>
              <p:nvPr/>
            </p:nvSpPr>
            <p:spPr bwMode="auto">
              <a:xfrm>
                <a:off x="7029450" y="3509939"/>
                <a:ext cx="1358900" cy="422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towel</a:t>
                </a:r>
              </a:p>
            </p:txBody>
          </p:sp>
        </p:grpSp>
        <p:pic>
          <p:nvPicPr>
            <p:cNvPr id="8237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932" y="2661393"/>
              <a:ext cx="1450974" cy="88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23900" y="4286250"/>
            <a:ext cx="1446213" cy="1331913"/>
            <a:chOff x="724527" y="4286291"/>
            <a:chExt cx="1444877" cy="1331914"/>
          </a:xfrm>
        </p:grpSpPr>
        <p:grpSp>
          <p:nvGrpSpPr>
            <p:cNvPr id="8232" name="Group 1"/>
            <p:cNvGrpSpPr>
              <a:grpSpLocks/>
            </p:cNvGrpSpPr>
            <p:nvPr/>
          </p:nvGrpSpPr>
          <p:grpSpPr bwMode="auto">
            <a:xfrm>
              <a:off x="772030" y="4286291"/>
              <a:ext cx="1358900" cy="1331914"/>
              <a:chOff x="755560" y="2600322"/>
              <a:chExt cx="1357859" cy="1331913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755638" y="2600322"/>
                <a:ext cx="1358189" cy="1290638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5" name="Rectangle 13"/>
              <p:cNvSpPr>
                <a:spLocks noChangeArrowheads="1"/>
              </p:cNvSpPr>
              <p:nvPr/>
            </p:nvSpPr>
            <p:spPr bwMode="auto">
              <a:xfrm>
                <a:off x="755560" y="3509863"/>
                <a:ext cx="1357859" cy="42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tinsel</a:t>
                </a:r>
              </a:p>
            </p:txBody>
          </p:sp>
        </p:grpSp>
        <p:pic>
          <p:nvPicPr>
            <p:cNvPr id="8233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27" y="4453619"/>
              <a:ext cx="1444877" cy="73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019300" y="4013200"/>
            <a:ext cx="2054225" cy="1601788"/>
            <a:chOff x="2019328" y="4013739"/>
            <a:chExt cx="2054530" cy="1601581"/>
          </a:xfrm>
        </p:grpSpPr>
        <p:grpSp>
          <p:nvGrpSpPr>
            <p:cNvPr id="8228" name="Group 2"/>
            <p:cNvGrpSpPr>
              <a:grpSpLocks/>
            </p:cNvGrpSpPr>
            <p:nvPr/>
          </p:nvGrpSpPr>
          <p:grpSpPr bwMode="auto">
            <a:xfrm>
              <a:off x="2365064" y="4284992"/>
              <a:ext cx="1358900" cy="1330328"/>
              <a:chOff x="2324100" y="2601914"/>
              <a:chExt cx="1358900" cy="1330325"/>
            </a:xfrm>
          </p:grpSpPr>
          <p:sp>
            <p:nvSpPr>
              <p:cNvPr id="46" name="Rounded Rectangle 45"/>
              <p:cNvSpPr/>
              <p:nvPr/>
            </p:nvSpPr>
            <p:spPr bwMode="auto">
              <a:xfrm>
                <a:off x="2326078" y="2602089"/>
                <a:ext cx="1357514" cy="1288880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1" name="Rectangle 47"/>
              <p:cNvSpPr>
                <a:spLocks noChangeArrowheads="1"/>
              </p:cNvSpPr>
              <p:nvPr/>
            </p:nvSpPr>
            <p:spPr bwMode="auto">
              <a:xfrm>
                <a:off x="2324100" y="3510377"/>
                <a:ext cx="1358721" cy="42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bagel</a:t>
                </a:r>
              </a:p>
            </p:txBody>
          </p:sp>
        </p:grpSp>
        <p:pic>
          <p:nvPicPr>
            <p:cNvPr id="8229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28" y="4013739"/>
              <a:ext cx="2054530" cy="145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32225" y="4076700"/>
            <a:ext cx="1489075" cy="1519238"/>
            <a:chOff x="3832017" y="4077237"/>
            <a:chExt cx="1489139" cy="1518285"/>
          </a:xfrm>
        </p:grpSpPr>
        <p:grpSp>
          <p:nvGrpSpPr>
            <p:cNvPr id="8223" name="Group 3"/>
            <p:cNvGrpSpPr>
              <a:grpSpLocks/>
            </p:cNvGrpSpPr>
            <p:nvPr/>
          </p:nvGrpSpPr>
          <p:grpSpPr bwMode="auto">
            <a:xfrm>
              <a:off x="3876746" y="4265756"/>
              <a:ext cx="1359776" cy="1329766"/>
              <a:chOff x="3890963" y="2601913"/>
              <a:chExt cx="1358900" cy="1330325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3892273" y="2602189"/>
                <a:ext cx="1358082" cy="1288783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7" name="Rectangle 49"/>
              <p:cNvSpPr>
                <a:spLocks noChangeArrowheads="1"/>
              </p:cNvSpPr>
              <p:nvPr/>
            </p:nvSpPr>
            <p:spPr bwMode="auto">
              <a:xfrm>
                <a:off x="3890963" y="3510333"/>
                <a:ext cx="1358900" cy="42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hazel</a:t>
                </a:r>
              </a:p>
            </p:txBody>
          </p:sp>
        </p:grpSp>
        <p:pic>
          <p:nvPicPr>
            <p:cNvPr id="82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905" y="4077237"/>
              <a:ext cx="963251" cy="11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017" y="4727963"/>
              <a:ext cx="1255885" cy="46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7065963" y="4191000"/>
            <a:ext cx="1358900" cy="1422400"/>
            <a:chOff x="7065963" y="4191260"/>
            <a:chExt cx="1358900" cy="1422422"/>
          </a:xfrm>
        </p:grpSpPr>
        <p:grpSp>
          <p:nvGrpSpPr>
            <p:cNvPr id="8219" name="Group 6"/>
            <p:cNvGrpSpPr>
              <a:grpSpLocks/>
            </p:cNvGrpSpPr>
            <p:nvPr/>
          </p:nvGrpSpPr>
          <p:grpSpPr bwMode="auto">
            <a:xfrm>
              <a:off x="7065963" y="4281949"/>
              <a:ext cx="1358900" cy="1331733"/>
              <a:chOff x="7029450" y="2600324"/>
              <a:chExt cx="1358900" cy="1331913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7031037" y="2600124"/>
                <a:ext cx="1357313" cy="1290832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2" name="Rectangle 15"/>
              <p:cNvSpPr>
                <a:spLocks noChangeArrowheads="1"/>
              </p:cNvSpPr>
              <p:nvPr/>
            </p:nvSpPr>
            <p:spPr bwMode="auto">
              <a:xfrm>
                <a:off x="7029450" y="3509939"/>
                <a:ext cx="1358900" cy="422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jewel</a:t>
                </a:r>
              </a:p>
            </p:txBody>
          </p:sp>
        </p:grpSp>
        <p:pic>
          <p:nvPicPr>
            <p:cNvPr id="8220" name="Pictur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227" y="4191260"/>
              <a:ext cx="908383" cy="103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470525" y="4221163"/>
            <a:ext cx="1358900" cy="1392237"/>
            <a:chOff x="5471046" y="4221326"/>
            <a:chExt cx="1358510" cy="1392357"/>
          </a:xfrm>
        </p:grpSpPr>
        <p:grpSp>
          <p:nvGrpSpPr>
            <p:cNvPr id="8211" name="Group 5"/>
            <p:cNvGrpSpPr>
              <a:grpSpLocks/>
            </p:cNvGrpSpPr>
            <p:nvPr/>
          </p:nvGrpSpPr>
          <p:grpSpPr bwMode="auto">
            <a:xfrm>
              <a:off x="5471046" y="4281769"/>
              <a:ext cx="1358510" cy="1331914"/>
              <a:chOff x="5478463" y="2600325"/>
              <a:chExt cx="1357312" cy="1331913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5478463" y="2600212"/>
                <a:ext cx="1357312" cy="1290747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8" name="Rectangle 52"/>
              <p:cNvSpPr>
                <a:spLocks noChangeArrowheads="1"/>
              </p:cNvSpPr>
              <p:nvPr/>
            </p:nvSpPr>
            <p:spPr bwMode="auto">
              <a:xfrm>
                <a:off x="5478463" y="3509854"/>
                <a:ext cx="1357312" cy="42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vowel</a:t>
                </a:r>
              </a:p>
            </p:txBody>
          </p:sp>
        </p:grpSp>
        <p:sp>
          <p:nvSpPr>
            <p:cNvPr id="8212" name="TextBox 35"/>
            <p:cNvSpPr txBox="1">
              <a:spLocks noChangeArrowheads="1"/>
            </p:cNvSpPr>
            <p:nvPr/>
          </p:nvSpPr>
          <p:spPr bwMode="auto">
            <a:xfrm>
              <a:off x="5570608" y="4221326"/>
              <a:ext cx="379310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32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213" name="TextBox 83"/>
            <p:cNvSpPr txBox="1">
              <a:spLocks noChangeArrowheads="1"/>
            </p:cNvSpPr>
            <p:nvPr/>
          </p:nvSpPr>
          <p:spPr bwMode="auto">
            <a:xfrm>
              <a:off x="5971137" y="4415931"/>
              <a:ext cx="379310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32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8214" name="TextBox 84"/>
            <p:cNvSpPr txBox="1">
              <a:spLocks noChangeArrowheads="1"/>
            </p:cNvSpPr>
            <p:nvPr/>
          </p:nvSpPr>
          <p:spPr bwMode="auto">
            <a:xfrm>
              <a:off x="5647539" y="4796895"/>
              <a:ext cx="379310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320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8215" name="TextBox 85"/>
            <p:cNvSpPr txBox="1">
              <a:spLocks noChangeArrowheads="1"/>
            </p:cNvSpPr>
            <p:nvPr/>
          </p:nvSpPr>
          <p:spPr bwMode="auto">
            <a:xfrm>
              <a:off x="6292081" y="4714391"/>
              <a:ext cx="379310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320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8216" name="TextBox 86"/>
            <p:cNvSpPr txBox="1">
              <a:spLocks noChangeArrowheads="1"/>
            </p:cNvSpPr>
            <p:nvPr/>
          </p:nvSpPr>
          <p:spPr bwMode="auto">
            <a:xfrm>
              <a:off x="6305519" y="4259350"/>
              <a:ext cx="379310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3200">
                  <a:solidFill>
                    <a:schemeClr val="bg1"/>
                  </a:solidFill>
                </a:rPr>
                <a:t>u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5360988" y="2400300"/>
            <a:ext cx="1616075" cy="1527175"/>
            <a:chOff x="5361449" y="2400276"/>
            <a:chExt cx="1615580" cy="1527440"/>
          </a:xfrm>
        </p:grpSpPr>
        <p:grpSp>
          <p:nvGrpSpPr>
            <p:cNvPr id="8206" name="Group 5"/>
            <p:cNvGrpSpPr>
              <a:grpSpLocks/>
            </p:cNvGrpSpPr>
            <p:nvPr/>
          </p:nvGrpSpPr>
          <p:grpSpPr bwMode="auto">
            <a:xfrm>
              <a:off x="5471046" y="2595802"/>
              <a:ext cx="1358510" cy="1331914"/>
              <a:chOff x="5478463" y="2600325"/>
              <a:chExt cx="1357312" cy="1331913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5478369" y="2600096"/>
                <a:ext cx="1357286" cy="1290860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0" name="Rectangle 52"/>
              <p:cNvSpPr>
                <a:spLocks noChangeArrowheads="1"/>
              </p:cNvSpPr>
              <p:nvPr/>
            </p:nvSpPr>
            <p:spPr bwMode="auto">
              <a:xfrm>
                <a:off x="5478463" y="3509854"/>
                <a:ext cx="1357312" cy="42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travel</a:t>
                </a:r>
              </a:p>
            </p:txBody>
          </p:sp>
        </p:grpSp>
        <p:pic>
          <p:nvPicPr>
            <p:cNvPr id="8207" name="Picture 6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952" y="2400276"/>
              <a:ext cx="1371719" cy="908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6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449" y="2578204"/>
              <a:ext cx="1615580" cy="1146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04863" y="2703513"/>
            <a:ext cx="2335212" cy="3697287"/>
            <a:chOff x="805106" y="2703513"/>
            <a:chExt cx="2334970" cy="3697287"/>
          </a:xfrm>
        </p:grpSpPr>
        <p:pic>
          <p:nvPicPr>
            <p:cNvPr id="923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43"/>
            <a:stretch>
              <a:fillRect/>
            </a:stretch>
          </p:blipFill>
          <p:spPr bwMode="auto">
            <a:xfrm>
              <a:off x="805106" y="2895493"/>
              <a:ext cx="2334970" cy="350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41"/>
            <p:cNvSpPr>
              <a:spLocks noChangeArrowheads="1"/>
            </p:cNvSpPr>
            <p:nvPr/>
          </p:nvSpPr>
          <p:spPr bwMode="auto">
            <a:xfrm>
              <a:off x="852947" y="4318409"/>
              <a:ext cx="2201565" cy="699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you air write an ‘el’ with your finger?</a:t>
              </a:r>
            </a:p>
          </p:txBody>
        </p:sp>
        <p:pic>
          <p:nvPicPr>
            <p:cNvPr id="923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513" y="2703513"/>
              <a:ext cx="763760" cy="145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363913" y="2738438"/>
            <a:ext cx="2335212" cy="3654425"/>
            <a:chOff x="3363670" y="2738438"/>
            <a:chExt cx="2334970" cy="3653895"/>
          </a:xfrm>
        </p:grpSpPr>
        <p:pic>
          <p:nvPicPr>
            <p:cNvPr id="9228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2"/>
            <a:stretch>
              <a:fillRect/>
            </a:stretch>
          </p:blipFill>
          <p:spPr bwMode="auto">
            <a:xfrm>
              <a:off x="3363670" y="2875482"/>
              <a:ext cx="2334970" cy="351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Rectangle 19"/>
            <p:cNvSpPr>
              <a:spLocks noChangeArrowheads="1"/>
            </p:cNvSpPr>
            <p:nvPr/>
          </p:nvSpPr>
          <p:spPr bwMode="auto">
            <a:xfrm>
              <a:off x="3631141" y="4289219"/>
              <a:ext cx="1823065" cy="97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/>
                <a:t>Can you write an ‘le’</a:t>
              </a:r>
              <a:r>
                <a:rPr lang="en-GB" altLang="ja-JP">
                  <a:ea typeface="ＭＳ Ｐゴシック" panose="020B0600070205080204" pitchFamily="34" charset="-128"/>
                </a:rPr>
                <a:t> on your table or the carpet?</a:t>
              </a:r>
            </a:p>
          </p:txBody>
        </p:sp>
        <p:pic>
          <p:nvPicPr>
            <p:cNvPr id="9230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2738438"/>
              <a:ext cx="171450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89638" y="2506663"/>
            <a:ext cx="2401887" cy="3898900"/>
            <a:chOff x="5989638" y="2506663"/>
            <a:chExt cx="2401887" cy="3898901"/>
          </a:xfrm>
        </p:grpSpPr>
        <p:pic>
          <p:nvPicPr>
            <p:cNvPr id="922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92"/>
            <a:stretch>
              <a:fillRect/>
            </a:stretch>
          </p:blipFill>
          <p:spPr bwMode="auto">
            <a:xfrm>
              <a:off x="5989638" y="2875482"/>
              <a:ext cx="2398712" cy="353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5992813" y="4289504"/>
              <a:ext cx="2398712" cy="2019221"/>
              <a:chOff x="5992813" y="4289425"/>
              <a:chExt cx="2398712" cy="2019297"/>
            </a:xfrm>
          </p:grpSpPr>
          <p:sp>
            <p:nvSpPr>
              <p:cNvPr id="9226" name="Rectangle 43"/>
              <p:cNvSpPr>
                <a:spLocks noChangeArrowheads="1"/>
              </p:cNvSpPr>
              <p:nvPr/>
            </p:nvSpPr>
            <p:spPr bwMode="auto">
              <a:xfrm>
                <a:off x="5992813" y="4289425"/>
                <a:ext cx="2398712" cy="976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/>
                  <a:t>Can you write either an ‘el’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 or an </a:t>
                </a:r>
                <a:r>
                  <a:rPr lang="en-GB" altLang="en-US"/>
                  <a:t>‘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le</a:t>
                </a:r>
                <a:r>
                  <a:rPr lang="en-GB" altLang="en-US"/>
                  <a:t>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 on a partner</a:t>
                </a:r>
                <a:r>
                  <a:rPr lang="en-GB" altLang="en-US"/>
                  <a:t>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s back?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088063" y="5276809"/>
                <a:ext cx="2216150" cy="1031914"/>
              </a:xfrm>
              <a:prstGeom prst="roundRect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altLang="ja-JP" dirty="0"/>
                  <a:t>Can they tell </a:t>
                </a:r>
                <a:br>
                  <a:rPr lang="en-GB" altLang="ja-JP" dirty="0"/>
                </a:br>
                <a:r>
                  <a:rPr lang="en-GB" altLang="ja-JP" dirty="0"/>
                  <a:t>what letters you have written?</a:t>
                </a:r>
                <a:endParaRPr lang="en-GB" altLang="en-US" dirty="0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786" r="-30786" b="51245"/>
            <a:stretch/>
          </p:blipFill>
          <p:spPr bwMode="auto">
            <a:xfrm>
              <a:off x="6301971" y="2506663"/>
              <a:ext cx="1812295" cy="1807438"/>
            </a:xfrm>
            <a:prstGeom prst="ellipse">
              <a:avLst/>
            </a:prstGeom>
          </p:spPr>
        </p:pic>
      </p:grpSp>
      <p:sp>
        <p:nvSpPr>
          <p:cNvPr id="92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Be Careful!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755650" y="1365250"/>
            <a:ext cx="77454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sound /l/ sounds exactly the same whether it is spelt with ‘le’ or ‘el’ so be careful not to mix up the spellings!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531813"/>
          </a:xfrm>
          <a:prstGeom prst="roundRect">
            <a:avLst>
              <a:gd name="adj" fmla="val 50000"/>
            </a:avLst>
          </a:prstGeom>
          <a:solidFill>
            <a:srgbClr val="8D358B"/>
          </a:solidFill>
        </p:spPr>
        <p:txBody>
          <a:bodyPr/>
          <a:lstStyle/>
          <a:p>
            <a:pPr eaLnBrk="1" hangingPunct="1"/>
            <a:r>
              <a:rPr lang="en-GB" altLang="en-US" sz="1800">
                <a:solidFill>
                  <a:schemeClr val="bg1"/>
                </a:solidFill>
              </a:rPr>
              <a:t>Here are this week’s spellings to practise.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52613" y="1550988"/>
            <a:ext cx="5443537" cy="3838575"/>
            <a:chOff x="1852613" y="1550988"/>
            <a:chExt cx="5443537" cy="3838575"/>
          </a:xfrm>
        </p:grpSpPr>
        <p:sp>
          <p:nvSpPr>
            <p:cNvPr id="10244" name="Rectangle 2"/>
            <p:cNvSpPr>
              <a:spLocks noChangeArrowheads="1"/>
            </p:cNvSpPr>
            <p:nvPr/>
          </p:nvSpPr>
          <p:spPr bwMode="auto">
            <a:xfrm>
              <a:off x="1852613" y="1550988"/>
              <a:ext cx="1711325" cy="375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camel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tunnel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squirrel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travel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towel</a:t>
              </a:r>
            </a:p>
          </p:txBody>
        </p:sp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5586413" y="1550988"/>
              <a:ext cx="1709737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nl-NL" altLang="en-US" sz="3200">
                  <a:solidFill>
                    <a:schemeClr val="tx1"/>
                  </a:solidFill>
                </a:rPr>
                <a:t>tinsel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nl-NL" altLang="en-US" sz="3200">
                  <a:solidFill>
                    <a:schemeClr val="tx1"/>
                  </a:solidFill>
                </a:rPr>
                <a:t>bagel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nl-NL" altLang="en-US" sz="3200">
                  <a:solidFill>
                    <a:schemeClr val="tx1"/>
                  </a:solidFill>
                </a:rPr>
                <a:t>hazel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nl-NL" altLang="en-US" sz="3200">
                  <a:solidFill>
                    <a:schemeClr val="tx1"/>
                  </a:solidFill>
                </a:rPr>
                <a:t>vowel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nl-NL" altLang="en-US" sz="3200">
                  <a:solidFill>
                    <a:schemeClr val="tx1"/>
                  </a:solidFill>
                </a:rPr>
                <a:t>jewel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160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Sassoon Infant Rg</vt:lpstr>
      <vt:lpstr>Calibri</vt:lpstr>
      <vt:lpstr>Arial</vt:lpstr>
      <vt:lpstr>ＭＳ Ｐゴシック</vt:lpstr>
      <vt:lpstr>Twinkl SemiBold</vt:lpstr>
      <vt:lpstr>Twinkl</vt:lpstr>
      <vt:lpstr>Office Theme</vt:lpstr>
      <vt:lpstr>PowerPoint Presentation</vt:lpstr>
      <vt:lpstr>/l/ Spelt ‘el’ </vt:lpstr>
      <vt:lpstr>Be Careful!</vt:lpstr>
      <vt:lpstr>Here are this week’s spellings to practise.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Federica Zanusso</cp:lastModifiedBy>
  <cp:revision>62</cp:revision>
  <dcterms:created xsi:type="dcterms:W3CDTF">2017-09-01T16:06:54Z</dcterms:created>
  <dcterms:modified xsi:type="dcterms:W3CDTF">2019-12-11T04:45:12Z</dcterms:modified>
</cp:coreProperties>
</file>