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8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67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winkl" panose="020B060402020202020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1E5"/>
    <a:srgbClr val="0076B0"/>
    <a:srgbClr val="232321"/>
    <a:srgbClr val="00A8E7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236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mage">
            <a:extLst>
              <a:ext uri="{FF2B5EF4-FFF2-40B4-BE49-F238E27FC236}">
                <a16:creationId xmlns:a16="http://schemas.microsoft.com/office/drawing/2014/main" id="{4398BEB4-CA47-4FF8-AEC5-71085BB7AC6D}"/>
              </a:ext>
            </a:extLst>
          </p:cNvPr>
          <p:cNvGrpSpPr/>
          <p:nvPr/>
        </p:nvGrpSpPr>
        <p:grpSpPr>
          <a:xfrm>
            <a:off x="473537" y="1495954"/>
            <a:ext cx="8181643" cy="4886735"/>
            <a:chOff x="473537" y="1495954"/>
            <a:chExt cx="8181643" cy="48867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4609" r="198" b="6404"/>
            <a:stretch/>
          </p:blipFill>
          <p:spPr>
            <a:xfrm>
              <a:off x="479287" y="1495954"/>
              <a:ext cx="8175893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B92D12-C697-4378-8A21-83230442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4609" r="198" b="88273"/>
            <a:stretch/>
          </p:blipFill>
          <p:spPr>
            <a:xfrm>
              <a:off x="473537" y="1495954"/>
              <a:ext cx="8175893" cy="390904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21102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Image">
            <a:extLst>
              <a:ext uri="{FF2B5EF4-FFF2-40B4-BE49-F238E27FC236}">
                <a16:creationId xmlns:a16="http://schemas.microsoft.com/office/drawing/2014/main" id="{1B80E201-1C2D-4808-9CAD-A8AF4CC252C0}"/>
              </a:ext>
            </a:extLst>
          </p:cNvPr>
          <p:cNvGrpSpPr/>
          <p:nvPr/>
        </p:nvGrpSpPr>
        <p:grpSpPr>
          <a:xfrm>
            <a:off x="473537" y="1495954"/>
            <a:ext cx="8181643" cy="4886735"/>
            <a:chOff x="473537" y="1495954"/>
            <a:chExt cx="8181643" cy="48867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D7F361-8C0D-4DCB-9CFC-91D94682A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4609" r="198" b="6404"/>
            <a:stretch/>
          </p:blipFill>
          <p:spPr>
            <a:xfrm>
              <a:off x="479287" y="1495954"/>
              <a:ext cx="8175893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F6B86F-A45A-4D0B-9685-2C0769E42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4609" r="198" b="88273"/>
            <a:stretch/>
          </p:blipFill>
          <p:spPr>
            <a:xfrm>
              <a:off x="473537" y="1495954"/>
              <a:ext cx="8175893" cy="390904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D02DCB-9FFD-4640-AB69-CB0DA7E121BC}"/>
              </a:ext>
            </a:extLst>
          </p:cNvPr>
          <p:cNvSpPr/>
          <p:nvPr/>
        </p:nvSpPr>
        <p:spPr>
          <a:xfrm>
            <a:off x="479767" y="4363956"/>
            <a:ext cx="3838736" cy="1863882"/>
          </a:xfrm>
          <a:custGeom>
            <a:avLst/>
            <a:gdLst>
              <a:gd name="connsiteX0" fmla="*/ 0 w 3861530"/>
              <a:gd name="connsiteY0" fmla="*/ 0 h 1328069"/>
              <a:gd name="connsiteX1" fmla="*/ 1057973 w 3861530"/>
              <a:gd name="connsiteY1" fmla="*/ 0 h 1328069"/>
              <a:gd name="connsiteX2" fmla="*/ 1133067 w 3861530"/>
              <a:gd name="connsiteY2" fmla="*/ 0 h 1328069"/>
              <a:gd name="connsiteX3" fmla="*/ 3640181 w 3861530"/>
              <a:gd name="connsiteY3" fmla="*/ 0 h 1328069"/>
              <a:gd name="connsiteX4" fmla="*/ 3861530 w 3861530"/>
              <a:gd name="connsiteY4" fmla="*/ 221349 h 1328069"/>
              <a:gd name="connsiteX5" fmla="*/ 3861530 w 3861530"/>
              <a:gd name="connsiteY5" fmla="*/ 1106719 h 1328069"/>
              <a:gd name="connsiteX6" fmla="*/ 3640181 w 3861530"/>
              <a:gd name="connsiteY6" fmla="*/ 1328068 h 1328069"/>
              <a:gd name="connsiteX7" fmla="*/ 1133067 w 3861530"/>
              <a:gd name="connsiteY7" fmla="*/ 1328068 h 1328069"/>
              <a:gd name="connsiteX8" fmla="*/ 1133067 w 3861530"/>
              <a:gd name="connsiteY8" fmla="*/ 1328069 h 1328069"/>
              <a:gd name="connsiteX9" fmla="*/ 0 w 3861530"/>
              <a:gd name="connsiteY9" fmla="*/ 1328069 h 13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1530" h="1328069">
                <a:moveTo>
                  <a:pt x="0" y="0"/>
                </a:moveTo>
                <a:lnTo>
                  <a:pt x="1057973" y="0"/>
                </a:lnTo>
                <a:lnTo>
                  <a:pt x="1133067" y="0"/>
                </a:lnTo>
                <a:lnTo>
                  <a:pt x="3640181" y="0"/>
                </a:lnTo>
                <a:cubicBezTo>
                  <a:pt x="3762429" y="0"/>
                  <a:pt x="3861530" y="99101"/>
                  <a:pt x="3861530" y="221349"/>
                </a:cubicBezTo>
                <a:lnTo>
                  <a:pt x="3861530" y="1106719"/>
                </a:lnTo>
                <a:cubicBezTo>
                  <a:pt x="3861530" y="1228967"/>
                  <a:pt x="3762429" y="1328068"/>
                  <a:pt x="3640181" y="1328068"/>
                </a:cubicBezTo>
                <a:lnTo>
                  <a:pt x="1133067" y="1328068"/>
                </a:lnTo>
                <a:lnTo>
                  <a:pt x="1133067" y="1328069"/>
                </a:lnTo>
                <a:lnTo>
                  <a:pt x="0" y="1328069"/>
                </a:lnTo>
                <a:close/>
              </a:path>
            </a:pathLst>
          </a:cu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dolphin!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Dolphins do not drink water like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we do because most of the water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they swim in is saltwater. Instead,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dolphins get all of the water they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need from the fish they 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604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118A8A01-B9CD-4AF3-9DE2-4B16F8B09071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t="10929" r="385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DFC7BC-8FFA-4E65-9BFD-13C9A4919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t="10929" r="385" b="80009"/>
            <a:stretch/>
          </p:blipFill>
          <p:spPr>
            <a:xfrm>
              <a:off x="472478" y="1495955"/>
              <a:ext cx="8176952" cy="49717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37593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Image">
            <a:extLst>
              <a:ext uri="{FF2B5EF4-FFF2-40B4-BE49-F238E27FC236}">
                <a16:creationId xmlns:a16="http://schemas.microsoft.com/office/drawing/2014/main" id="{23BC3189-025B-4CC2-826A-BF23F239D170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20" name="Image">
              <a:extLst>
                <a:ext uri="{FF2B5EF4-FFF2-40B4-BE49-F238E27FC236}">
                  <a16:creationId xmlns:a16="http://schemas.microsoft.com/office/drawing/2014/main" id="{6F593B91-3601-4336-8B2C-ECAE63816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t="10929" r="385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B46A1C4-B615-45ED-B441-5353B4365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t="10929" r="385" b="80009"/>
            <a:stretch/>
          </p:blipFill>
          <p:spPr>
            <a:xfrm>
              <a:off x="472478" y="1495955"/>
              <a:ext cx="8176952" cy="49717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386200-32A2-4240-9555-5DD242D2ED54}"/>
              </a:ext>
            </a:extLst>
          </p:cNvPr>
          <p:cNvSpPr/>
          <p:nvPr/>
        </p:nvSpPr>
        <p:spPr>
          <a:xfrm>
            <a:off x="4483100" y="1593750"/>
            <a:ext cx="4172082" cy="1328069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hermit crab!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Hermit crabs often exchange (and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occasionally fight) with other hermit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crabs to conquer better shells.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608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mage">
            <a:extLst>
              <a:ext uri="{FF2B5EF4-FFF2-40B4-BE49-F238E27FC236}">
                <a16:creationId xmlns:a16="http://schemas.microsoft.com/office/drawing/2014/main" id="{FB01B2B4-F82A-4314-A274-56392203DF66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" t="11013" r="522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C0B2028D-5134-45CA-A161-5493687E3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" t="11013" r="522" b="72484"/>
            <a:stretch/>
          </p:blipFill>
          <p:spPr>
            <a:xfrm>
              <a:off x="472478" y="1495954"/>
              <a:ext cx="8176952" cy="906283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37711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Image">
            <a:extLst>
              <a:ext uri="{FF2B5EF4-FFF2-40B4-BE49-F238E27FC236}">
                <a16:creationId xmlns:a16="http://schemas.microsoft.com/office/drawing/2014/main" id="{9A10FDD7-4335-4ABB-A67C-313D9FAE1C4D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4" name="Image">
              <a:extLst>
                <a:ext uri="{FF2B5EF4-FFF2-40B4-BE49-F238E27FC236}">
                  <a16:creationId xmlns:a16="http://schemas.microsoft.com/office/drawing/2014/main" id="{F465C1D5-80D7-4E47-905B-B4F149C66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" t="11013" r="522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5" name="Image">
              <a:extLst>
                <a:ext uri="{FF2B5EF4-FFF2-40B4-BE49-F238E27FC236}">
                  <a16:creationId xmlns:a16="http://schemas.microsoft.com/office/drawing/2014/main" id="{47B809BA-ACD2-4CD7-8FA8-425D7CB69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" t="11013" r="522" b="72484"/>
            <a:stretch/>
          </p:blipFill>
          <p:spPr>
            <a:xfrm>
              <a:off x="472478" y="1495954"/>
              <a:ext cx="8176952" cy="906283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386200-32A2-4240-9555-5DD242D2ED54}"/>
              </a:ext>
            </a:extLst>
          </p:cNvPr>
          <p:cNvSpPr/>
          <p:nvPr/>
        </p:nvSpPr>
        <p:spPr>
          <a:xfrm>
            <a:off x="3964961" y="1593750"/>
            <a:ext cx="4690221" cy="1328069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Jellyfish!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 Jellyfish can clone themselves. If a jellyfish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is cut in two, the pieces of the jellyfish can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regenerate and create two new jellyfish.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9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347A7043-9C16-4C98-8CC6-B9C19F2963C5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r="523" b="12762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0" name="Image">
              <a:extLst>
                <a:ext uri="{FF2B5EF4-FFF2-40B4-BE49-F238E27FC236}">
                  <a16:creationId xmlns:a16="http://schemas.microsoft.com/office/drawing/2014/main" id="{5B1D2EAF-C6F9-4B81-BB25-D67CFE85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r="523" b="85337"/>
            <a:stretch/>
          </p:blipFill>
          <p:spPr>
            <a:xfrm>
              <a:off x="472478" y="1495954"/>
              <a:ext cx="8176952" cy="821361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2712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Image">
            <a:extLst>
              <a:ext uri="{FF2B5EF4-FFF2-40B4-BE49-F238E27FC236}">
                <a16:creationId xmlns:a16="http://schemas.microsoft.com/office/drawing/2014/main" id="{01631B02-F9A7-4656-B4C6-3C2FC5A73FD3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8" name="Image">
              <a:extLst>
                <a:ext uri="{FF2B5EF4-FFF2-40B4-BE49-F238E27FC236}">
                  <a16:creationId xmlns:a16="http://schemas.microsoft.com/office/drawing/2014/main" id="{B2A8901E-3E56-4686-88DD-A824BA3D9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r="523" b="12762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37B1671F-E5BB-41C8-8C4E-1E55A309E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r="523" b="85337"/>
            <a:stretch/>
          </p:blipFill>
          <p:spPr>
            <a:xfrm>
              <a:off x="472478" y="1495954"/>
              <a:ext cx="8176952" cy="821361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386200-32A2-4240-9555-5DD242D2ED54}"/>
              </a:ext>
            </a:extLst>
          </p:cNvPr>
          <p:cNvSpPr/>
          <p:nvPr/>
        </p:nvSpPr>
        <p:spPr>
          <a:xfrm>
            <a:off x="4960307" y="3983277"/>
            <a:ext cx="3694875" cy="1601384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An Octopus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The only hard structure in an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octopus’ body is their beak,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which looks like a parrot beak.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They use their beaks for eating.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789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mage">
            <a:extLst>
              <a:ext uri="{FF2B5EF4-FFF2-40B4-BE49-F238E27FC236}">
                <a16:creationId xmlns:a16="http://schemas.microsoft.com/office/drawing/2014/main" id="{38E2E477-F3E6-4B84-A795-BE22D7589EFE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11" r="257" b="9009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D02C61C3-BE8B-4C3D-A0E3-A8A5F1BD4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11" r="257" b="81851"/>
            <a:stretch/>
          </p:blipFill>
          <p:spPr>
            <a:xfrm>
              <a:off x="472478" y="1495955"/>
              <a:ext cx="8176952" cy="40815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194218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Image">
            <a:extLst>
              <a:ext uri="{FF2B5EF4-FFF2-40B4-BE49-F238E27FC236}">
                <a16:creationId xmlns:a16="http://schemas.microsoft.com/office/drawing/2014/main" id="{9B79D08A-D53A-4D9C-B1D6-3C9AFB5B6D21}"/>
              </a:ext>
            </a:extLst>
          </p:cNvPr>
          <p:cNvGrpSpPr/>
          <p:nvPr/>
        </p:nvGrpSpPr>
        <p:grpSpPr>
          <a:xfrm>
            <a:off x="472478" y="1495954"/>
            <a:ext cx="8176952" cy="4886735"/>
            <a:chOff x="472478" y="1495954"/>
            <a:chExt cx="8176952" cy="4886735"/>
          </a:xfrm>
        </p:grpSpPr>
        <p:pic>
          <p:nvPicPr>
            <p:cNvPr id="14" name="Image">
              <a:extLst>
                <a:ext uri="{FF2B5EF4-FFF2-40B4-BE49-F238E27FC236}">
                  <a16:creationId xmlns:a16="http://schemas.microsoft.com/office/drawing/2014/main" id="{AF962ADD-8AA5-45AE-AF88-21072376D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11" r="257" b="9009"/>
            <a:stretch/>
          </p:blipFill>
          <p:spPr>
            <a:xfrm>
              <a:off x="472478" y="1495954"/>
              <a:ext cx="8176952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5" name="Image">
              <a:extLst>
                <a:ext uri="{FF2B5EF4-FFF2-40B4-BE49-F238E27FC236}">
                  <a16:creationId xmlns:a16="http://schemas.microsoft.com/office/drawing/2014/main" id="{E3071059-138B-49ED-AB6A-4494ED695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11" r="257" b="81851"/>
            <a:stretch/>
          </p:blipFill>
          <p:spPr>
            <a:xfrm>
              <a:off x="472478" y="1495955"/>
              <a:ext cx="8176952" cy="40815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386200-32A2-4240-9555-5DD242D2ED54}"/>
              </a:ext>
            </a:extLst>
          </p:cNvPr>
          <p:cNvSpPr/>
          <p:nvPr/>
        </p:nvSpPr>
        <p:spPr>
          <a:xfrm>
            <a:off x="4572001" y="1602889"/>
            <a:ext cx="4083182" cy="1324633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pufferfish</a:t>
            </a:r>
          </a:p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Pufferfish vary in size, from the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one inch long pufferfish, to a two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feet-long freshwater giant pufferfish.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934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mage">
            <a:extLst>
              <a:ext uri="{FF2B5EF4-FFF2-40B4-BE49-F238E27FC236}">
                <a16:creationId xmlns:a16="http://schemas.microsoft.com/office/drawing/2014/main" id="{8D04A40B-E61B-4337-B608-58F8B2BB4ED0}"/>
              </a:ext>
            </a:extLst>
          </p:cNvPr>
          <p:cNvGrpSpPr/>
          <p:nvPr/>
        </p:nvGrpSpPr>
        <p:grpSpPr>
          <a:xfrm>
            <a:off x="467785" y="1495955"/>
            <a:ext cx="8191941" cy="4886737"/>
            <a:chOff x="467785" y="1495955"/>
            <a:chExt cx="8191941" cy="48867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71"/>
            <a:stretch/>
          </p:blipFill>
          <p:spPr>
            <a:xfrm>
              <a:off x="472329" y="1495956"/>
              <a:ext cx="8187397" cy="4886736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2BE3CC-2C12-4878-9896-577BD6094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78"/>
            <a:stretch/>
          </p:blipFill>
          <p:spPr>
            <a:xfrm>
              <a:off x="467785" y="1495955"/>
              <a:ext cx="8187397" cy="432432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1" animBg="1"/>
      <p:bldP spid="107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6EC1525E-9D43-4C90-9587-8C28F7CEC6A7}"/>
              </a:ext>
            </a:extLst>
          </p:cNvPr>
          <p:cNvGrpSpPr/>
          <p:nvPr/>
        </p:nvGrpSpPr>
        <p:grpSpPr>
          <a:xfrm>
            <a:off x="484052" y="1495953"/>
            <a:ext cx="8175894" cy="4886736"/>
            <a:chOff x="484052" y="1495953"/>
            <a:chExt cx="8175894" cy="4886736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" t="4831" r="218"/>
            <a:stretch/>
          </p:blipFill>
          <p:spPr>
            <a:xfrm>
              <a:off x="484053" y="1495954"/>
              <a:ext cx="8175893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0" name="Image">
              <a:extLst>
                <a:ext uri="{FF2B5EF4-FFF2-40B4-BE49-F238E27FC236}">
                  <a16:creationId xmlns:a16="http://schemas.microsoft.com/office/drawing/2014/main" id="{16FAB52B-FA1D-44DE-88AB-A0E16430C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" t="4831" r="218" b="83493"/>
            <a:stretch/>
          </p:blipFill>
          <p:spPr>
            <a:xfrm>
              <a:off x="484052" y="1495953"/>
              <a:ext cx="8175893" cy="599547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17544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Image">
            <a:extLst>
              <a:ext uri="{FF2B5EF4-FFF2-40B4-BE49-F238E27FC236}">
                <a16:creationId xmlns:a16="http://schemas.microsoft.com/office/drawing/2014/main" id="{75650771-A521-47EC-9C98-A1F60DAD91EF}"/>
              </a:ext>
            </a:extLst>
          </p:cNvPr>
          <p:cNvGrpSpPr/>
          <p:nvPr/>
        </p:nvGrpSpPr>
        <p:grpSpPr>
          <a:xfrm>
            <a:off x="484052" y="1495953"/>
            <a:ext cx="8175894" cy="4886736"/>
            <a:chOff x="484052" y="1495953"/>
            <a:chExt cx="8175894" cy="4886736"/>
          </a:xfrm>
        </p:grpSpPr>
        <p:pic>
          <p:nvPicPr>
            <p:cNvPr id="18" name="Image">
              <a:extLst>
                <a:ext uri="{FF2B5EF4-FFF2-40B4-BE49-F238E27FC236}">
                  <a16:creationId xmlns:a16="http://schemas.microsoft.com/office/drawing/2014/main" id="{D85B139A-DFD2-4B43-87C8-7495CEBF4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" t="4831" r="218"/>
            <a:stretch/>
          </p:blipFill>
          <p:spPr>
            <a:xfrm>
              <a:off x="484053" y="1495954"/>
              <a:ext cx="8175893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E1D75F02-2C26-49C5-AE91-212C2EC93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" t="4831" r="218" b="83493"/>
            <a:stretch/>
          </p:blipFill>
          <p:spPr>
            <a:xfrm>
              <a:off x="484052" y="1495953"/>
              <a:ext cx="8175893" cy="599547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A67BCF-7B87-4141-91AE-351CD00EF361}"/>
              </a:ext>
            </a:extLst>
          </p:cNvPr>
          <p:cNvSpPr/>
          <p:nvPr/>
        </p:nvSpPr>
        <p:spPr>
          <a:xfrm>
            <a:off x="479766" y="4216400"/>
            <a:ext cx="3939833" cy="2002116"/>
          </a:xfrm>
          <a:custGeom>
            <a:avLst/>
            <a:gdLst>
              <a:gd name="connsiteX0" fmla="*/ 0 w 3861530"/>
              <a:gd name="connsiteY0" fmla="*/ 0 h 1328069"/>
              <a:gd name="connsiteX1" fmla="*/ 1057973 w 3861530"/>
              <a:gd name="connsiteY1" fmla="*/ 0 h 1328069"/>
              <a:gd name="connsiteX2" fmla="*/ 1133067 w 3861530"/>
              <a:gd name="connsiteY2" fmla="*/ 0 h 1328069"/>
              <a:gd name="connsiteX3" fmla="*/ 3640181 w 3861530"/>
              <a:gd name="connsiteY3" fmla="*/ 0 h 1328069"/>
              <a:gd name="connsiteX4" fmla="*/ 3861530 w 3861530"/>
              <a:gd name="connsiteY4" fmla="*/ 221349 h 1328069"/>
              <a:gd name="connsiteX5" fmla="*/ 3861530 w 3861530"/>
              <a:gd name="connsiteY5" fmla="*/ 1106719 h 1328069"/>
              <a:gd name="connsiteX6" fmla="*/ 3640181 w 3861530"/>
              <a:gd name="connsiteY6" fmla="*/ 1328068 h 1328069"/>
              <a:gd name="connsiteX7" fmla="*/ 1133067 w 3861530"/>
              <a:gd name="connsiteY7" fmla="*/ 1328068 h 1328069"/>
              <a:gd name="connsiteX8" fmla="*/ 1133067 w 3861530"/>
              <a:gd name="connsiteY8" fmla="*/ 1328069 h 1328069"/>
              <a:gd name="connsiteX9" fmla="*/ 0 w 3861530"/>
              <a:gd name="connsiteY9" fmla="*/ 1328069 h 13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1530" h="1328069">
                <a:moveTo>
                  <a:pt x="0" y="0"/>
                </a:moveTo>
                <a:lnTo>
                  <a:pt x="1057973" y="0"/>
                </a:lnTo>
                <a:lnTo>
                  <a:pt x="1133067" y="0"/>
                </a:lnTo>
                <a:lnTo>
                  <a:pt x="3640181" y="0"/>
                </a:lnTo>
                <a:cubicBezTo>
                  <a:pt x="3762429" y="0"/>
                  <a:pt x="3861530" y="99101"/>
                  <a:pt x="3861530" y="221349"/>
                </a:cubicBezTo>
                <a:lnTo>
                  <a:pt x="3861530" y="1106719"/>
                </a:lnTo>
                <a:cubicBezTo>
                  <a:pt x="3861530" y="1228967"/>
                  <a:pt x="3762429" y="1328068"/>
                  <a:pt x="3640181" y="1328068"/>
                </a:cubicBezTo>
                <a:lnTo>
                  <a:pt x="1133067" y="1328068"/>
                </a:lnTo>
                <a:lnTo>
                  <a:pt x="1133067" y="1328069"/>
                </a:lnTo>
                <a:lnTo>
                  <a:pt x="0" y="1328069"/>
                </a:lnTo>
                <a:close/>
              </a:path>
            </a:pathLst>
          </a:cu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sea turtle!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Some turtles are carnivores (eating a varied diet including shrimp, jellyfish and snails). Other species are herbivores, and some are omnivores (this means they eat both plants and animals!).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176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mage">
            <a:extLst>
              <a:ext uri="{FF2B5EF4-FFF2-40B4-BE49-F238E27FC236}">
                <a16:creationId xmlns:a16="http://schemas.microsoft.com/office/drawing/2014/main" id="{35FAB867-5150-4FE5-9E52-35AC2835D9CB}"/>
              </a:ext>
            </a:extLst>
          </p:cNvPr>
          <p:cNvGrpSpPr/>
          <p:nvPr/>
        </p:nvGrpSpPr>
        <p:grpSpPr>
          <a:xfrm>
            <a:off x="484052" y="1495953"/>
            <a:ext cx="8175894" cy="4886736"/>
            <a:chOff x="484052" y="1495953"/>
            <a:chExt cx="8175894" cy="4886736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0470" b="9838"/>
            <a:stretch/>
          </p:blipFill>
          <p:spPr>
            <a:xfrm>
              <a:off x="484053" y="1495954"/>
              <a:ext cx="8175893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5238C913-37E0-49AB-879D-4725E355E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0470" b="78041"/>
            <a:stretch/>
          </p:blipFill>
          <p:spPr>
            <a:xfrm>
              <a:off x="484052" y="1495953"/>
              <a:ext cx="8175893" cy="704481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9966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Image">
            <a:extLst>
              <a:ext uri="{FF2B5EF4-FFF2-40B4-BE49-F238E27FC236}">
                <a16:creationId xmlns:a16="http://schemas.microsoft.com/office/drawing/2014/main" id="{51200F6B-7276-4025-AA91-E1DCA9DA148A}"/>
              </a:ext>
            </a:extLst>
          </p:cNvPr>
          <p:cNvGrpSpPr/>
          <p:nvPr/>
        </p:nvGrpSpPr>
        <p:grpSpPr>
          <a:xfrm>
            <a:off x="484052" y="1495953"/>
            <a:ext cx="8175894" cy="4886736"/>
            <a:chOff x="484052" y="1495953"/>
            <a:chExt cx="8175894" cy="4886736"/>
          </a:xfrm>
        </p:grpSpPr>
        <p:pic>
          <p:nvPicPr>
            <p:cNvPr id="14" name="Image">
              <a:extLst>
                <a:ext uri="{FF2B5EF4-FFF2-40B4-BE49-F238E27FC236}">
                  <a16:creationId xmlns:a16="http://schemas.microsoft.com/office/drawing/2014/main" id="{17383486-5745-4F98-87E5-8E6D110E2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0470" b="9838"/>
            <a:stretch/>
          </p:blipFill>
          <p:spPr>
            <a:xfrm>
              <a:off x="484053" y="1495954"/>
              <a:ext cx="8175893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5" name="Image">
              <a:extLst>
                <a:ext uri="{FF2B5EF4-FFF2-40B4-BE49-F238E27FC236}">
                  <a16:creationId xmlns:a16="http://schemas.microsoft.com/office/drawing/2014/main" id="{8926CA5B-AAFE-433C-AE08-174789920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0470" b="78041"/>
            <a:stretch/>
          </p:blipFill>
          <p:spPr>
            <a:xfrm>
              <a:off x="484052" y="1495953"/>
              <a:ext cx="8175893" cy="704481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A67BCF-7B87-4141-91AE-351CD00EF361}"/>
              </a:ext>
            </a:extLst>
          </p:cNvPr>
          <p:cNvSpPr/>
          <p:nvPr/>
        </p:nvSpPr>
        <p:spPr>
          <a:xfrm>
            <a:off x="479766" y="1674400"/>
            <a:ext cx="3794779" cy="1051760"/>
          </a:xfrm>
          <a:custGeom>
            <a:avLst/>
            <a:gdLst>
              <a:gd name="connsiteX0" fmla="*/ 0 w 3861530"/>
              <a:gd name="connsiteY0" fmla="*/ 0 h 1328069"/>
              <a:gd name="connsiteX1" fmla="*/ 1057973 w 3861530"/>
              <a:gd name="connsiteY1" fmla="*/ 0 h 1328069"/>
              <a:gd name="connsiteX2" fmla="*/ 1133067 w 3861530"/>
              <a:gd name="connsiteY2" fmla="*/ 0 h 1328069"/>
              <a:gd name="connsiteX3" fmla="*/ 3640181 w 3861530"/>
              <a:gd name="connsiteY3" fmla="*/ 0 h 1328069"/>
              <a:gd name="connsiteX4" fmla="*/ 3861530 w 3861530"/>
              <a:gd name="connsiteY4" fmla="*/ 221349 h 1328069"/>
              <a:gd name="connsiteX5" fmla="*/ 3861530 w 3861530"/>
              <a:gd name="connsiteY5" fmla="*/ 1106719 h 1328069"/>
              <a:gd name="connsiteX6" fmla="*/ 3640181 w 3861530"/>
              <a:gd name="connsiteY6" fmla="*/ 1328068 h 1328069"/>
              <a:gd name="connsiteX7" fmla="*/ 1133067 w 3861530"/>
              <a:gd name="connsiteY7" fmla="*/ 1328068 h 1328069"/>
              <a:gd name="connsiteX8" fmla="*/ 1133067 w 3861530"/>
              <a:gd name="connsiteY8" fmla="*/ 1328069 h 1328069"/>
              <a:gd name="connsiteX9" fmla="*/ 0 w 3861530"/>
              <a:gd name="connsiteY9" fmla="*/ 1328069 h 13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1530" h="1328069">
                <a:moveTo>
                  <a:pt x="0" y="0"/>
                </a:moveTo>
                <a:lnTo>
                  <a:pt x="1057973" y="0"/>
                </a:lnTo>
                <a:lnTo>
                  <a:pt x="1133067" y="0"/>
                </a:lnTo>
                <a:lnTo>
                  <a:pt x="3640181" y="0"/>
                </a:lnTo>
                <a:cubicBezTo>
                  <a:pt x="3762429" y="0"/>
                  <a:pt x="3861530" y="99101"/>
                  <a:pt x="3861530" y="221349"/>
                </a:cubicBezTo>
                <a:lnTo>
                  <a:pt x="3861530" y="1106719"/>
                </a:lnTo>
                <a:cubicBezTo>
                  <a:pt x="3861530" y="1228967"/>
                  <a:pt x="3762429" y="1328068"/>
                  <a:pt x="3640181" y="1328068"/>
                </a:cubicBezTo>
                <a:lnTo>
                  <a:pt x="1133067" y="1328068"/>
                </a:lnTo>
                <a:lnTo>
                  <a:pt x="1133067" y="1328069"/>
                </a:lnTo>
                <a:lnTo>
                  <a:pt x="0" y="1328069"/>
                </a:lnTo>
                <a:close/>
              </a:path>
            </a:pathLst>
          </a:cu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seahorse!</a:t>
            </a:r>
          </a:p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It is the male seahorses that carry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the babies, not the females.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451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86BE5C03-8D9D-4AB5-A6C9-347C6F7CC88A}"/>
              </a:ext>
            </a:extLst>
          </p:cNvPr>
          <p:cNvGrpSpPr/>
          <p:nvPr/>
        </p:nvGrpSpPr>
        <p:grpSpPr>
          <a:xfrm>
            <a:off x="484053" y="1495954"/>
            <a:ext cx="8175894" cy="4886735"/>
            <a:chOff x="484053" y="1495954"/>
            <a:chExt cx="8175894" cy="4886735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" t="11013"/>
            <a:stretch/>
          </p:blipFill>
          <p:spPr>
            <a:xfrm>
              <a:off x="484053" y="1495954"/>
              <a:ext cx="8175894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0" name="Image">
              <a:extLst>
                <a:ext uri="{FF2B5EF4-FFF2-40B4-BE49-F238E27FC236}">
                  <a16:creationId xmlns:a16="http://schemas.microsoft.com/office/drawing/2014/main" id="{D469E3C3-0274-469B-B67F-DB6C2F2C2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" t="11013" b="76159"/>
            <a:stretch/>
          </p:blipFill>
          <p:spPr>
            <a:xfrm>
              <a:off x="484053" y="1495954"/>
              <a:ext cx="8175894" cy="70448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15921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Image">
            <a:extLst>
              <a:ext uri="{FF2B5EF4-FFF2-40B4-BE49-F238E27FC236}">
                <a16:creationId xmlns:a16="http://schemas.microsoft.com/office/drawing/2014/main" id="{6D3C5D61-AA34-4FE1-A32A-755BAD81E81F}"/>
              </a:ext>
            </a:extLst>
          </p:cNvPr>
          <p:cNvGrpSpPr/>
          <p:nvPr/>
        </p:nvGrpSpPr>
        <p:grpSpPr>
          <a:xfrm>
            <a:off x="484053" y="1495954"/>
            <a:ext cx="8175894" cy="4886735"/>
            <a:chOff x="484053" y="1495954"/>
            <a:chExt cx="8175894" cy="4886735"/>
          </a:xfrm>
        </p:grpSpPr>
        <p:pic>
          <p:nvPicPr>
            <p:cNvPr id="18" name="Image">
              <a:extLst>
                <a:ext uri="{FF2B5EF4-FFF2-40B4-BE49-F238E27FC236}">
                  <a16:creationId xmlns:a16="http://schemas.microsoft.com/office/drawing/2014/main" id="{6EBF2BA9-6864-473D-A271-745CA766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" t="11013"/>
            <a:stretch/>
          </p:blipFill>
          <p:spPr>
            <a:xfrm>
              <a:off x="484053" y="1495954"/>
              <a:ext cx="8175894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0AB37935-EBB4-4C38-82D3-575318633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" t="11013" b="76159"/>
            <a:stretch/>
          </p:blipFill>
          <p:spPr>
            <a:xfrm>
              <a:off x="484053" y="1495954"/>
              <a:ext cx="8175894" cy="70448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A67BCF-7B87-4141-91AE-351CD00EF361}"/>
              </a:ext>
            </a:extLst>
          </p:cNvPr>
          <p:cNvSpPr/>
          <p:nvPr/>
        </p:nvSpPr>
        <p:spPr>
          <a:xfrm>
            <a:off x="479766" y="1495953"/>
            <a:ext cx="5736099" cy="1582054"/>
          </a:xfrm>
          <a:custGeom>
            <a:avLst/>
            <a:gdLst>
              <a:gd name="connsiteX0" fmla="*/ 0 w 3861530"/>
              <a:gd name="connsiteY0" fmla="*/ 0 h 1328069"/>
              <a:gd name="connsiteX1" fmla="*/ 1057973 w 3861530"/>
              <a:gd name="connsiteY1" fmla="*/ 0 h 1328069"/>
              <a:gd name="connsiteX2" fmla="*/ 1133067 w 3861530"/>
              <a:gd name="connsiteY2" fmla="*/ 0 h 1328069"/>
              <a:gd name="connsiteX3" fmla="*/ 3640181 w 3861530"/>
              <a:gd name="connsiteY3" fmla="*/ 0 h 1328069"/>
              <a:gd name="connsiteX4" fmla="*/ 3861530 w 3861530"/>
              <a:gd name="connsiteY4" fmla="*/ 221349 h 1328069"/>
              <a:gd name="connsiteX5" fmla="*/ 3861530 w 3861530"/>
              <a:gd name="connsiteY5" fmla="*/ 1106719 h 1328069"/>
              <a:gd name="connsiteX6" fmla="*/ 3640181 w 3861530"/>
              <a:gd name="connsiteY6" fmla="*/ 1328068 h 1328069"/>
              <a:gd name="connsiteX7" fmla="*/ 1133067 w 3861530"/>
              <a:gd name="connsiteY7" fmla="*/ 1328068 h 1328069"/>
              <a:gd name="connsiteX8" fmla="*/ 1133067 w 3861530"/>
              <a:gd name="connsiteY8" fmla="*/ 1328069 h 1328069"/>
              <a:gd name="connsiteX9" fmla="*/ 0 w 3861530"/>
              <a:gd name="connsiteY9" fmla="*/ 1328069 h 13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1530" h="1328069">
                <a:moveTo>
                  <a:pt x="0" y="0"/>
                </a:moveTo>
                <a:lnTo>
                  <a:pt x="1057973" y="0"/>
                </a:lnTo>
                <a:lnTo>
                  <a:pt x="1133067" y="0"/>
                </a:lnTo>
                <a:lnTo>
                  <a:pt x="3640181" y="0"/>
                </a:lnTo>
                <a:cubicBezTo>
                  <a:pt x="3762429" y="0"/>
                  <a:pt x="3861530" y="99101"/>
                  <a:pt x="3861530" y="221349"/>
                </a:cubicBezTo>
                <a:lnTo>
                  <a:pt x="3861530" y="1106719"/>
                </a:lnTo>
                <a:cubicBezTo>
                  <a:pt x="3861530" y="1228967"/>
                  <a:pt x="3762429" y="1328068"/>
                  <a:pt x="3640181" y="1328068"/>
                </a:cubicBezTo>
                <a:lnTo>
                  <a:pt x="1133067" y="1328068"/>
                </a:lnTo>
                <a:lnTo>
                  <a:pt x="1133067" y="1328069"/>
                </a:lnTo>
                <a:lnTo>
                  <a:pt x="0" y="1328069"/>
                </a:lnTo>
                <a:close/>
              </a:path>
            </a:pathLst>
          </a:cu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shark!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Shark skin is made of tiny, hard, tooth-like structures called placoid scales. They are shaped like curved, grooved teeth and make the skin a very tough armour with a texture like sandpaper.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24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mage">
            <a:extLst>
              <a:ext uri="{FF2B5EF4-FFF2-40B4-BE49-F238E27FC236}">
                <a16:creationId xmlns:a16="http://schemas.microsoft.com/office/drawing/2014/main" id="{43B8FBC7-A4B1-4CF8-943B-401C6E2D40B4}"/>
              </a:ext>
            </a:extLst>
          </p:cNvPr>
          <p:cNvGrpSpPr/>
          <p:nvPr/>
        </p:nvGrpSpPr>
        <p:grpSpPr>
          <a:xfrm>
            <a:off x="484053" y="1495954"/>
            <a:ext cx="8175894" cy="4886735"/>
            <a:chOff x="484053" y="1495954"/>
            <a:chExt cx="8175894" cy="4886735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3689" b="16732"/>
            <a:stretch/>
          </p:blipFill>
          <p:spPr>
            <a:xfrm>
              <a:off x="484053" y="1495954"/>
              <a:ext cx="8175894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84A7483D-50DA-41F3-BDD9-A27F4FA02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3689" b="79183"/>
            <a:stretch/>
          </p:blipFill>
          <p:spPr>
            <a:xfrm>
              <a:off x="484053" y="1495955"/>
              <a:ext cx="8175894" cy="105176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37323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Image">
            <a:extLst>
              <a:ext uri="{FF2B5EF4-FFF2-40B4-BE49-F238E27FC236}">
                <a16:creationId xmlns:a16="http://schemas.microsoft.com/office/drawing/2014/main" id="{0EDDDC21-84D0-42C6-91D0-34E71EB7F4AC}"/>
              </a:ext>
            </a:extLst>
          </p:cNvPr>
          <p:cNvGrpSpPr/>
          <p:nvPr/>
        </p:nvGrpSpPr>
        <p:grpSpPr>
          <a:xfrm>
            <a:off x="484053" y="1495954"/>
            <a:ext cx="8175894" cy="4886735"/>
            <a:chOff x="484053" y="1495954"/>
            <a:chExt cx="8175894" cy="4886735"/>
          </a:xfrm>
        </p:grpSpPr>
        <p:pic>
          <p:nvPicPr>
            <p:cNvPr id="14" name="Image">
              <a:extLst>
                <a:ext uri="{FF2B5EF4-FFF2-40B4-BE49-F238E27FC236}">
                  <a16:creationId xmlns:a16="http://schemas.microsoft.com/office/drawing/2014/main" id="{A40CDC9B-F6E8-440B-AD56-06AA366C2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3689" b="16732"/>
            <a:stretch/>
          </p:blipFill>
          <p:spPr>
            <a:xfrm>
              <a:off x="484053" y="1495954"/>
              <a:ext cx="8175894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5" name="Image">
              <a:extLst>
                <a:ext uri="{FF2B5EF4-FFF2-40B4-BE49-F238E27FC236}">
                  <a16:creationId xmlns:a16="http://schemas.microsoft.com/office/drawing/2014/main" id="{4D17998D-DBBB-4913-A43F-C1C89186C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3689" b="79183"/>
            <a:stretch/>
          </p:blipFill>
          <p:spPr>
            <a:xfrm>
              <a:off x="484053" y="1495955"/>
              <a:ext cx="8175894" cy="105176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07217B-BC48-431A-8E5C-12B02732EED1}"/>
              </a:ext>
            </a:extLst>
          </p:cNvPr>
          <p:cNvGrpSpPr/>
          <p:nvPr/>
        </p:nvGrpSpPr>
        <p:grpSpPr>
          <a:xfrm>
            <a:off x="2569993" y="1602888"/>
            <a:ext cx="6085190" cy="1324634"/>
            <a:chOff x="2569993" y="1602888"/>
            <a:chExt cx="6085190" cy="13246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6976A29-A4B0-48B5-8A3F-78596B686C30}"/>
                </a:ext>
              </a:extLst>
            </p:cNvPr>
            <p:cNvSpPr/>
            <p:nvPr/>
          </p:nvSpPr>
          <p:spPr>
            <a:xfrm>
              <a:off x="2569993" y="1602888"/>
              <a:ext cx="639737" cy="1324634"/>
            </a:xfrm>
            <a:prstGeom prst="roundRect">
              <a:avLst>
                <a:gd name="adj" fmla="val 30806"/>
              </a:avLst>
            </a:prstGeom>
            <a:solidFill>
              <a:srgbClr val="47B1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841DDC5-7379-4ACD-98B6-7575DA01D76D}"/>
                </a:ext>
              </a:extLst>
            </p:cNvPr>
            <p:cNvSpPr/>
            <p:nvPr/>
          </p:nvSpPr>
          <p:spPr>
            <a:xfrm>
              <a:off x="2574758" y="1602889"/>
              <a:ext cx="6080425" cy="1324633"/>
            </a:xfrm>
            <a:custGeom>
              <a:avLst/>
              <a:gdLst>
                <a:gd name="connsiteX0" fmla="*/ 2322110 w 3104614"/>
                <a:gd name="connsiteY0" fmla="*/ 0 h 1500615"/>
                <a:gd name="connsiteX1" fmla="*/ 3104614 w 3104614"/>
                <a:gd name="connsiteY1" fmla="*/ 0 h 1500615"/>
                <a:gd name="connsiteX2" fmla="*/ 3104614 w 3104614"/>
                <a:gd name="connsiteY2" fmla="*/ 250109 h 1500615"/>
                <a:gd name="connsiteX3" fmla="*/ 3104614 w 3104614"/>
                <a:gd name="connsiteY3" fmla="*/ 1250508 h 1500615"/>
                <a:gd name="connsiteX4" fmla="*/ 3104614 w 3104614"/>
                <a:gd name="connsiteY4" fmla="*/ 1500613 h 1500615"/>
                <a:gd name="connsiteX5" fmla="*/ 2854527 w 3104614"/>
                <a:gd name="connsiteY5" fmla="*/ 1500613 h 1500615"/>
                <a:gd name="connsiteX6" fmla="*/ 2854507 w 3104614"/>
                <a:gd name="connsiteY6" fmla="*/ 1500615 h 1500615"/>
                <a:gd name="connsiteX7" fmla="*/ 250107 w 3104614"/>
                <a:gd name="connsiteY7" fmla="*/ 1500615 h 1500615"/>
                <a:gd name="connsiteX8" fmla="*/ 0 w 3104614"/>
                <a:gd name="connsiteY8" fmla="*/ 1250508 h 1500615"/>
                <a:gd name="connsiteX9" fmla="*/ 0 w 3104614"/>
                <a:gd name="connsiteY9" fmla="*/ 250109 h 1500615"/>
                <a:gd name="connsiteX10" fmla="*/ 250107 w 3104614"/>
                <a:gd name="connsiteY10" fmla="*/ 2 h 1500615"/>
                <a:gd name="connsiteX11" fmla="*/ 2322110 w 3104614"/>
                <a:gd name="connsiteY11" fmla="*/ 2 h 150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04614" h="1500615">
                  <a:moveTo>
                    <a:pt x="2322110" y="0"/>
                  </a:moveTo>
                  <a:lnTo>
                    <a:pt x="3104614" y="0"/>
                  </a:lnTo>
                  <a:lnTo>
                    <a:pt x="3104614" y="250109"/>
                  </a:lnTo>
                  <a:lnTo>
                    <a:pt x="3104614" y="1250508"/>
                  </a:lnTo>
                  <a:lnTo>
                    <a:pt x="3104614" y="1500613"/>
                  </a:lnTo>
                  <a:lnTo>
                    <a:pt x="2854527" y="1500613"/>
                  </a:lnTo>
                  <a:lnTo>
                    <a:pt x="2854507" y="1500615"/>
                  </a:lnTo>
                  <a:lnTo>
                    <a:pt x="250107" y="1500615"/>
                  </a:lnTo>
                  <a:cubicBezTo>
                    <a:pt x="111977" y="1500615"/>
                    <a:pt x="0" y="1388638"/>
                    <a:pt x="0" y="1250508"/>
                  </a:cubicBezTo>
                  <a:lnTo>
                    <a:pt x="0" y="250109"/>
                  </a:lnTo>
                  <a:cubicBezTo>
                    <a:pt x="0" y="111979"/>
                    <a:pt x="111977" y="2"/>
                    <a:pt x="250107" y="2"/>
                  </a:cubicBezTo>
                  <a:lnTo>
                    <a:pt x="2322110" y="2"/>
                  </a:lnTo>
                  <a:close/>
                </a:path>
              </a:pathLst>
            </a:custGeom>
            <a:solidFill>
              <a:srgbClr val="47B1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GB" b="1" dirty="0"/>
                <a:t> A starfish!</a:t>
              </a: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  <a:latin typeface="Twinkl" pitchFamily="2" charset="0"/>
                </a:rPr>
                <a:t> Starfish do not have a brain. They also do not have</a:t>
              </a:r>
              <a:br>
                <a:rPr lang="en-GB" altLang="en-US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dirty="0">
                  <a:solidFill>
                    <a:schemeClr val="bg1"/>
                  </a:solidFill>
                  <a:latin typeface="Twinkl" pitchFamily="2" charset="0"/>
                </a:rPr>
                <a:t> blood like other animals. Instead of blood, sea water</a:t>
              </a:r>
              <a:br>
                <a:rPr lang="en-GB" altLang="en-US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dirty="0">
                  <a:solidFill>
                    <a:schemeClr val="bg1"/>
                  </a:solidFill>
                  <a:latin typeface="Twinkl" pitchFamily="2" charset="0"/>
                </a:rPr>
                <a:t> circulates through their body with the help of sieve plate.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117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F92F12C9-7049-48BE-8219-9271F5A6DDE6}"/>
              </a:ext>
            </a:extLst>
          </p:cNvPr>
          <p:cNvGrpSpPr/>
          <p:nvPr/>
        </p:nvGrpSpPr>
        <p:grpSpPr>
          <a:xfrm>
            <a:off x="484053" y="1495953"/>
            <a:ext cx="8175894" cy="4886736"/>
            <a:chOff x="484053" y="1495953"/>
            <a:chExt cx="8175894" cy="4886736"/>
          </a:xfrm>
        </p:grpSpPr>
        <p:pic>
          <p:nvPicPr>
            <p:cNvPr id="17" name="Image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10470" b="1"/>
            <a:stretch/>
          </p:blipFill>
          <p:spPr>
            <a:xfrm>
              <a:off x="484053" y="1495954"/>
              <a:ext cx="8175894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0" name="Image">
              <a:extLst>
                <a:ext uri="{FF2B5EF4-FFF2-40B4-BE49-F238E27FC236}">
                  <a16:creationId xmlns:a16="http://schemas.microsoft.com/office/drawing/2014/main" id="{24C1AEE1-AD5F-4190-B4F4-C592F3242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10470" b="70261"/>
            <a:stretch/>
          </p:blipFill>
          <p:spPr>
            <a:xfrm>
              <a:off x="484053" y="1495953"/>
              <a:ext cx="8175894" cy="1051761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41981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Image">
            <a:extLst>
              <a:ext uri="{FF2B5EF4-FFF2-40B4-BE49-F238E27FC236}">
                <a16:creationId xmlns:a16="http://schemas.microsoft.com/office/drawing/2014/main" id="{14F7B976-C95F-419B-823E-FEEEA09D7E4D}"/>
              </a:ext>
            </a:extLst>
          </p:cNvPr>
          <p:cNvGrpSpPr/>
          <p:nvPr/>
        </p:nvGrpSpPr>
        <p:grpSpPr>
          <a:xfrm>
            <a:off x="484053" y="1495953"/>
            <a:ext cx="8175894" cy="4886736"/>
            <a:chOff x="484053" y="1495953"/>
            <a:chExt cx="8175894" cy="4886736"/>
          </a:xfrm>
        </p:grpSpPr>
        <p:pic>
          <p:nvPicPr>
            <p:cNvPr id="18" name="Image">
              <a:extLst>
                <a:ext uri="{FF2B5EF4-FFF2-40B4-BE49-F238E27FC236}">
                  <a16:creationId xmlns:a16="http://schemas.microsoft.com/office/drawing/2014/main" id="{8D025D90-3372-4D24-AB18-24484CE0C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10470" b="1"/>
            <a:stretch/>
          </p:blipFill>
          <p:spPr>
            <a:xfrm>
              <a:off x="484053" y="1495954"/>
              <a:ext cx="8175894" cy="4886735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Image">
              <a:extLst>
                <a:ext uri="{FF2B5EF4-FFF2-40B4-BE49-F238E27FC236}">
                  <a16:creationId xmlns:a16="http://schemas.microsoft.com/office/drawing/2014/main" id="{52183795-C1AD-4899-BD18-626433FB6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t="10470" b="70261"/>
            <a:stretch/>
          </p:blipFill>
          <p:spPr>
            <a:xfrm>
              <a:off x="484053" y="1495953"/>
              <a:ext cx="8175894" cy="1051761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5E347B7-D02F-4553-843B-55593ECC6834}"/>
              </a:ext>
            </a:extLst>
          </p:cNvPr>
          <p:cNvSpPr/>
          <p:nvPr/>
        </p:nvSpPr>
        <p:spPr>
          <a:xfrm>
            <a:off x="479766" y="1674400"/>
            <a:ext cx="3794779" cy="1051760"/>
          </a:xfrm>
          <a:custGeom>
            <a:avLst/>
            <a:gdLst>
              <a:gd name="connsiteX0" fmla="*/ 0 w 3861530"/>
              <a:gd name="connsiteY0" fmla="*/ 0 h 1328069"/>
              <a:gd name="connsiteX1" fmla="*/ 1057973 w 3861530"/>
              <a:gd name="connsiteY1" fmla="*/ 0 h 1328069"/>
              <a:gd name="connsiteX2" fmla="*/ 1133067 w 3861530"/>
              <a:gd name="connsiteY2" fmla="*/ 0 h 1328069"/>
              <a:gd name="connsiteX3" fmla="*/ 3640181 w 3861530"/>
              <a:gd name="connsiteY3" fmla="*/ 0 h 1328069"/>
              <a:gd name="connsiteX4" fmla="*/ 3861530 w 3861530"/>
              <a:gd name="connsiteY4" fmla="*/ 221349 h 1328069"/>
              <a:gd name="connsiteX5" fmla="*/ 3861530 w 3861530"/>
              <a:gd name="connsiteY5" fmla="*/ 1106719 h 1328069"/>
              <a:gd name="connsiteX6" fmla="*/ 3640181 w 3861530"/>
              <a:gd name="connsiteY6" fmla="*/ 1328068 h 1328069"/>
              <a:gd name="connsiteX7" fmla="*/ 1133067 w 3861530"/>
              <a:gd name="connsiteY7" fmla="*/ 1328068 h 1328069"/>
              <a:gd name="connsiteX8" fmla="*/ 1133067 w 3861530"/>
              <a:gd name="connsiteY8" fmla="*/ 1328069 h 1328069"/>
              <a:gd name="connsiteX9" fmla="*/ 0 w 3861530"/>
              <a:gd name="connsiteY9" fmla="*/ 1328069 h 13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1530" h="1328069">
                <a:moveTo>
                  <a:pt x="0" y="0"/>
                </a:moveTo>
                <a:lnTo>
                  <a:pt x="1057973" y="0"/>
                </a:lnTo>
                <a:lnTo>
                  <a:pt x="1133067" y="0"/>
                </a:lnTo>
                <a:lnTo>
                  <a:pt x="3640181" y="0"/>
                </a:lnTo>
                <a:cubicBezTo>
                  <a:pt x="3762429" y="0"/>
                  <a:pt x="3861530" y="99101"/>
                  <a:pt x="3861530" y="221349"/>
                </a:cubicBezTo>
                <a:lnTo>
                  <a:pt x="3861530" y="1106719"/>
                </a:lnTo>
                <a:cubicBezTo>
                  <a:pt x="3861530" y="1228967"/>
                  <a:pt x="3762429" y="1328068"/>
                  <a:pt x="3640181" y="1328068"/>
                </a:cubicBezTo>
                <a:lnTo>
                  <a:pt x="1133067" y="1328068"/>
                </a:lnTo>
                <a:lnTo>
                  <a:pt x="1133067" y="1328069"/>
                </a:lnTo>
                <a:lnTo>
                  <a:pt x="0" y="1328069"/>
                </a:lnTo>
                <a:close/>
              </a:path>
            </a:pathLst>
          </a:cu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whale!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Twinkl" pitchFamily="2" charset="0"/>
              </a:rPr>
              <a:t> The blue whale is the largest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 animal ever to have lived on earth.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8645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mage">
            <a:extLst>
              <a:ext uri="{FF2B5EF4-FFF2-40B4-BE49-F238E27FC236}">
                <a16:creationId xmlns:a16="http://schemas.microsoft.com/office/drawing/2014/main" id="{8D04A40B-E61B-4337-B608-58F8B2BB4ED0}"/>
              </a:ext>
            </a:extLst>
          </p:cNvPr>
          <p:cNvGrpSpPr/>
          <p:nvPr/>
        </p:nvGrpSpPr>
        <p:grpSpPr>
          <a:xfrm>
            <a:off x="467785" y="1495955"/>
            <a:ext cx="8191941" cy="4886737"/>
            <a:chOff x="467785" y="1495955"/>
            <a:chExt cx="8191941" cy="48867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71"/>
            <a:stretch/>
          </p:blipFill>
          <p:spPr>
            <a:xfrm>
              <a:off x="472329" y="1495956"/>
              <a:ext cx="8187397" cy="4886736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2BE3CC-2C12-4878-9896-577BD6094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78"/>
            <a:stretch/>
          </p:blipFill>
          <p:spPr>
            <a:xfrm>
              <a:off x="467785" y="1495955"/>
              <a:ext cx="8187397" cy="432432"/>
            </a:xfrm>
            <a:prstGeom prst="rect">
              <a:avLst/>
            </a:prstGeom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BA194C6-53AC-47A5-A768-4C517FBD41F7}"/>
              </a:ext>
            </a:extLst>
          </p:cNvPr>
          <p:cNvSpPr/>
          <p:nvPr/>
        </p:nvSpPr>
        <p:spPr>
          <a:xfrm>
            <a:off x="5295900" y="1928385"/>
            <a:ext cx="3359282" cy="1614915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An angelfish!</a:t>
            </a:r>
          </a:p>
          <a:p>
            <a:r>
              <a:rPr lang="en-GB" altLang="en-US" dirty="0">
                <a:latin typeface="Twinkl" pitchFamily="2" charset="0"/>
              </a:rPr>
              <a:t> Experts claim that angelfish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 are very intelligent creatures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 that can recognize their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 owners!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0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mage">
            <a:extLst>
              <a:ext uri="{FF2B5EF4-FFF2-40B4-BE49-F238E27FC236}">
                <a16:creationId xmlns:a16="http://schemas.microsoft.com/office/drawing/2014/main" id="{65545679-09ED-4781-9CF2-D15D42B4E4B3}"/>
              </a:ext>
            </a:extLst>
          </p:cNvPr>
          <p:cNvGrpSpPr/>
          <p:nvPr/>
        </p:nvGrpSpPr>
        <p:grpSpPr>
          <a:xfrm>
            <a:off x="488818" y="1495953"/>
            <a:ext cx="8166364" cy="4886737"/>
            <a:chOff x="488818" y="1495953"/>
            <a:chExt cx="8166364" cy="48867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" t="4897" r="315" b="4475"/>
            <a:stretch/>
          </p:blipFill>
          <p:spPr>
            <a:xfrm>
              <a:off x="488818" y="1495954"/>
              <a:ext cx="8166364" cy="4886736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5BA2FE-00B6-4A31-B293-188A77C3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" t="4897" r="315" b="87083"/>
            <a:stretch/>
          </p:blipFill>
          <p:spPr>
            <a:xfrm>
              <a:off x="488818" y="1495953"/>
              <a:ext cx="8166364" cy="432432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24804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Image">
            <a:extLst>
              <a:ext uri="{FF2B5EF4-FFF2-40B4-BE49-F238E27FC236}">
                <a16:creationId xmlns:a16="http://schemas.microsoft.com/office/drawing/2014/main" id="{D49677F6-490A-4394-A32D-7451FE9D8636}"/>
              </a:ext>
            </a:extLst>
          </p:cNvPr>
          <p:cNvGrpSpPr/>
          <p:nvPr/>
        </p:nvGrpSpPr>
        <p:grpSpPr>
          <a:xfrm>
            <a:off x="488818" y="1495953"/>
            <a:ext cx="8166364" cy="4886737"/>
            <a:chOff x="488818" y="1495953"/>
            <a:chExt cx="8166364" cy="48867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C81C6F-7F07-485A-A690-B98F10AE6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" t="4897" r="315" b="4475"/>
            <a:stretch/>
          </p:blipFill>
          <p:spPr>
            <a:xfrm>
              <a:off x="488818" y="1495954"/>
              <a:ext cx="8166364" cy="4886736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E8386-67C0-4951-B30B-ABF3A69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" t="4897" r="315" b="87083"/>
            <a:stretch/>
          </p:blipFill>
          <p:spPr>
            <a:xfrm>
              <a:off x="488818" y="1495953"/>
              <a:ext cx="8166364" cy="432432"/>
            </a:xfrm>
            <a:prstGeom prst="rect">
              <a:avLst/>
            </a:prstGeom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BA194C6-53AC-47A5-A768-4C517FBD41F7}"/>
              </a:ext>
            </a:extLst>
          </p:cNvPr>
          <p:cNvSpPr/>
          <p:nvPr/>
        </p:nvSpPr>
        <p:spPr>
          <a:xfrm>
            <a:off x="4787900" y="1712169"/>
            <a:ext cx="3867282" cy="1328069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clownfish!</a:t>
            </a:r>
          </a:p>
          <a:p>
            <a:r>
              <a:rPr lang="en-GB" altLang="en-US" dirty="0">
                <a:latin typeface="Twinkl" pitchFamily="2" charset="0"/>
              </a:rPr>
              <a:t>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Clownfish are also known as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‘anemonefish’ because they live in</a:t>
            </a:r>
            <a:br>
              <a:rPr lang="en-GB" altLang="en-US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a community with sea anemones.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6855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07CC6BD4-42DD-426A-815A-99B3412A2C43}"/>
              </a:ext>
            </a:extLst>
          </p:cNvPr>
          <p:cNvGrpSpPr/>
          <p:nvPr/>
        </p:nvGrpSpPr>
        <p:grpSpPr>
          <a:xfrm>
            <a:off x="467784" y="1495954"/>
            <a:ext cx="8187397" cy="4886736"/>
            <a:chOff x="467784" y="1495954"/>
            <a:chExt cx="8187397" cy="48867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" t="2481"/>
            <a:stretch/>
          </p:blipFill>
          <p:spPr>
            <a:xfrm>
              <a:off x="467784" y="1495954"/>
              <a:ext cx="8187397" cy="4886736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F4B31C1-0926-4265-9A13-847A56058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" t="2481" b="89778"/>
            <a:stretch/>
          </p:blipFill>
          <p:spPr>
            <a:xfrm>
              <a:off x="472478" y="1495954"/>
              <a:ext cx="8177937" cy="387930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289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17" name="Image">
            <a:extLst>
              <a:ext uri="{FF2B5EF4-FFF2-40B4-BE49-F238E27FC236}">
                <a16:creationId xmlns:a16="http://schemas.microsoft.com/office/drawing/2014/main" id="{93FB1692-3E5C-4C03-A05F-1E3E32368168}"/>
              </a:ext>
            </a:extLst>
          </p:cNvPr>
          <p:cNvGrpSpPr/>
          <p:nvPr/>
        </p:nvGrpSpPr>
        <p:grpSpPr>
          <a:xfrm>
            <a:off x="467784" y="1495954"/>
            <a:ext cx="8187397" cy="4886736"/>
            <a:chOff x="467784" y="1495954"/>
            <a:chExt cx="8187397" cy="48867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DD7F26-A94C-490F-B8D7-CE2842741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" t="2481"/>
            <a:stretch/>
          </p:blipFill>
          <p:spPr>
            <a:xfrm>
              <a:off x="467784" y="1495954"/>
              <a:ext cx="8187397" cy="4886736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55DEA79-5E46-414C-9D81-43411337F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" t="2481" b="89778"/>
            <a:stretch/>
          </p:blipFill>
          <p:spPr>
            <a:xfrm>
              <a:off x="472478" y="1495954"/>
              <a:ext cx="8177937" cy="387930"/>
            </a:xfrm>
            <a:prstGeom prst="rect">
              <a:avLst/>
            </a:prstGeom>
          </p:spPr>
        </p:pic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AC61B90-6565-4A49-B6AD-685E26B8CDA2}"/>
              </a:ext>
            </a:extLst>
          </p:cNvPr>
          <p:cNvSpPr/>
          <p:nvPr/>
        </p:nvSpPr>
        <p:spPr>
          <a:xfrm>
            <a:off x="6852492" y="1649523"/>
            <a:ext cx="1802690" cy="726680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</a:t>
            </a:r>
            <a:r>
              <a:rPr lang="en-GB" sz="3200" b="1" dirty="0"/>
              <a:t>A diver!</a:t>
            </a:r>
            <a:endParaRPr lang="en-GB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414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mage">
            <a:extLst>
              <a:ext uri="{FF2B5EF4-FFF2-40B4-BE49-F238E27FC236}">
                <a16:creationId xmlns:a16="http://schemas.microsoft.com/office/drawing/2014/main" id="{7A60A5B1-E989-45DA-BBB4-F3B254489637}"/>
              </a:ext>
            </a:extLst>
          </p:cNvPr>
          <p:cNvGrpSpPr/>
          <p:nvPr/>
        </p:nvGrpSpPr>
        <p:grpSpPr>
          <a:xfrm>
            <a:off x="484053" y="1486223"/>
            <a:ext cx="8171128" cy="4896466"/>
            <a:chOff x="500291" y="1495953"/>
            <a:chExt cx="8154890" cy="48867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43E49-4262-40FA-8B32-E302A26EE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8179" b="3011"/>
            <a:stretch/>
          </p:blipFill>
          <p:spPr>
            <a:xfrm>
              <a:off x="500291" y="1505665"/>
              <a:ext cx="8154890" cy="4877024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1D11BC-AD8A-480D-9F96-902B7BF35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" t="8003" r="1" b="82944"/>
            <a:stretch/>
          </p:blipFill>
          <p:spPr>
            <a:xfrm>
              <a:off x="500291" y="1495953"/>
              <a:ext cx="8154890" cy="497169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BDC791-32B2-40CD-9D3A-AF73803D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180" y="-4669055"/>
            <a:ext cx="29633326" cy="1619611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DD1D5DB-27B5-4C1B-8EDB-5B09F64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grpSp>
        <p:nvGrpSpPr>
          <p:cNvPr id="102" name="Play">
            <a:extLst>
              <a:ext uri="{FF2B5EF4-FFF2-40B4-BE49-F238E27FC236}">
                <a16:creationId xmlns:a16="http://schemas.microsoft.com/office/drawing/2014/main" id="{1EF82FDF-230F-48EB-91C9-958ADF4D1217}"/>
              </a:ext>
            </a:extLst>
          </p:cNvPr>
          <p:cNvGrpSpPr/>
          <p:nvPr/>
        </p:nvGrpSpPr>
        <p:grpSpPr>
          <a:xfrm>
            <a:off x="3726972" y="5460530"/>
            <a:ext cx="1690057" cy="704480"/>
            <a:chOff x="3231038" y="5656321"/>
            <a:chExt cx="1690057" cy="70448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B24430A-1216-4218-9B72-AA17DCD9251E}"/>
                </a:ext>
              </a:extLst>
            </p:cNvPr>
            <p:cNvSpPr/>
            <p:nvPr/>
          </p:nvSpPr>
          <p:spPr>
            <a:xfrm>
              <a:off x="3618964" y="5759977"/>
              <a:ext cx="1302131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00C7A8-4E75-471C-8419-0C053D944582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97EF88B9-EE84-4120-83AF-C1C273A64007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264D5-2D54-4E2A-8B90-A84E03C01EEA}"/>
              </a:ext>
            </a:extLst>
          </p:cNvPr>
          <p:cNvSpPr/>
          <p:nvPr/>
        </p:nvSpPr>
        <p:spPr>
          <a:xfrm>
            <a:off x="3591903" y="5564184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  <p:grpSp>
        <p:nvGrpSpPr>
          <p:cNvPr id="101" name="Play Again">
            <a:extLst>
              <a:ext uri="{FF2B5EF4-FFF2-40B4-BE49-F238E27FC236}">
                <a16:creationId xmlns:a16="http://schemas.microsoft.com/office/drawing/2014/main" id="{DB2A6C38-823D-4706-B207-57A5CAEC7950}"/>
              </a:ext>
            </a:extLst>
          </p:cNvPr>
          <p:cNvGrpSpPr/>
          <p:nvPr/>
        </p:nvGrpSpPr>
        <p:grpSpPr>
          <a:xfrm>
            <a:off x="2478478" y="5460530"/>
            <a:ext cx="2093522" cy="704480"/>
            <a:chOff x="3231038" y="5656321"/>
            <a:chExt cx="2093522" cy="70448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FD1422-01FE-484C-AC9E-77C247124F07}"/>
                </a:ext>
              </a:extLst>
            </p:cNvPr>
            <p:cNvSpPr/>
            <p:nvPr/>
          </p:nvSpPr>
          <p:spPr>
            <a:xfrm>
              <a:off x="3618964" y="5759977"/>
              <a:ext cx="1705596" cy="497169"/>
            </a:xfrm>
            <a:prstGeom prst="roundRect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    Play Again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F08E4C3-3FF9-4ED2-B5A4-46B8DCD534ED}"/>
                </a:ext>
              </a:extLst>
            </p:cNvPr>
            <p:cNvSpPr/>
            <p:nvPr/>
          </p:nvSpPr>
          <p:spPr>
            <a:xfrm>
              <a:off x="3231038" y="5656321"/>
              <a:ext cx="704480" cy="704480"/>
            </a:xfrm>
            <a:prstGeom prst="ellipse">
              <a:avLst/>
            </a:prstGeom>
            <a:solidFill>
              <a:srgbClr val="0076B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7271CC62-FC80-4051-B19C-77B96FED56C8}"/>
                </a:ext>
              </a:extLst>
            </p:cNvPr>
            <p:cNvSpPr/>
            <p:nvPr/>
          </p:nvSpPr>
          <p:spPr>
            <a:xfrm rot="5400000">
              <a:off x="3464686" y="5875753"/>
              <a:ext cx="308113" cy="2656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D577-A1C0-436D-BEC7-99E856798CD9}"/>
              </a:ext>
            </a:extLst>
          </p:cNvPr>
          <p:cNvSpPr/>
          <p:nvPr/>
        </p:nvSpPr>
        <p:spPr>
          <a:xfrm>
            <a:off x="4702207" y="5564186"/>
            <a:ext cx="1960195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8748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01 0.07523 C -0.28732 0.17454 -0.27586 0.31319 -0.23333 0.31134 C -0.1717 0.31134 -0.16718 -0.15347 -0.09392 -0.15486 C -0.02812 -0.15486 -0.06319 0.25139 0.00018 0.24954 C 0.0665 0.24954 0.03108 -0.04444 0.10191 -0.04444 C 0.16546 -0.04444 0.13004 0.1537 0.18681 0.1537 C 0.2415 0.1537 0.2132 0.00231 0.2625 0.00231 C 0.2908 0.00231 0.29289 0.04352 0.29566 0.07523 " pathEditMode="relative" rAng="0" ptsTypes="AAAAAA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69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06852 C -0.28576 0.16713 -0.27447 0.30394 -0.23194 0.30278 C -0.17065 0.30278 -0.16631 -0.15741 -0.0934 -0.15833 C -0.02777 -0.15833 -0.06267 0.24306 0.00053 0.2412 C 0.06685 0.2412 0.03125 -0.04954 0.10174 -0.04954 C 0.16511 -0.04954 0.13021 0.1463 0.18629 0.1463 C 0.24063 0.1463 0.21233 -0.00324 0.26198 -0.00324 C 0.28994 -0.00324 0.29202 0.0375 0.29497 0.06852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Image">
            <a:extLst>
              <a:ext uri="{FF2B5EF4-FFF2-40B4-BE49-F238E27FC236}">
                <a16:creationId xmlns:a16="http://schemas.microsoft.com/office/drawing/2014/main" id="{9C3195E4-D9DA-44D4-AFBB-8C16CA6B535D}"/>
              </a:ext>
            </a:extLst>
          </p:cNvPr>
          <p:cNvGrpSpPr/>
          <p:nvPr/>
        </p:nvGrpSpPr>
        <p:grpSpPr>
          <a:xfrm>
            <a:off x="484053" y="1486223"/>
            <a:ext cx="8171128" cy="4896466"/>
            <a:chOff x="500291" y="1495953"/>
            <a:chExt cx="8154890" cy="48867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B63362-633F-404C-B34C-0723FBC4F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8179" b="3011"/>
            <a:stretch/>
          </p:blipFill>
          <p:spPr>
            <a:xfrm>
              <a:off x="500291" y="1505665"/>
              <a:ext cx="8154890" cy="4877024"/>
            </a:xfrm>
            <a:prstGeom prst="roundRect">
              <a:avLst>
                <a:gd name="adj" fmla="val 332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293E80-46A0-4081-B35F-230DE4E4C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" t="8003" r="1" b="82944"/>
            <a:stretch/>
          </p:blipFill>
          <p:spPr>
            <a:xfrm>
              <a:off x="500291" y="1495953"/>
              <a:ext cx="8154890" cy="497169"/>
            </a:xfrm>
            <a:prstGeom prst="rect">
              <a:avLst/>
            </a:prstGeom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BA194C6-53AC-47A5-A768-4C517FBD41F7}"/>
              </a:ext>
            </a:extLst>
          </p:cNvPr>
          <p:cNvSpPr/>
          <p:nvPr/>
        </p:nvSpPr>
        <p:spPr>
          <a:xfrm>
            <a:off x="4787900" y="1593750"/>
            <a:ext cx="3867282" cy="1328069"/>
          </a:xfrm>
          <a:custGeom>
            <a:avLst/>
            <a:gdLst>
              <a:gd name="connsiteX0" fmla="*/ 2322110 w 3104614"/>
              <a:gd name="connsiteY0" fmla="*/ 0 h 1500615"/>
              <a:gd name="connsiteX1" fmla="*/ 3104614 w 3104614"/>
              <a:gd name="connsiteY1" fmla="*/ 0 h 1500615"/>
              <a:gd name="connsiteX2" fmla="*/ 3104614 w 3104614"/>
              <a:gd name="connsiteY2" fmla="*/ 250109 h 1500615"/>
              <a:gd name="connsiteX3" fmla="*/ 3104614 w 3104614"/>
              <a:gd name="connsiteY3" fmla="*/ 1250508 h 1500615"/>
              <a:gd name="connsiteX4" fmla="*/ 3104614 w 3104614"/>
              <a:gd name="connsiteY4" fmla="*/ 1500613 h 1500615"/>
              <a:gd name="connsiteX5" fmla="*/ 2854527 w 3104614"/>
              <a:gd name="connsiteY5" fmla="*/ 1500613 h 1500615"/>
              <a:gd name="connsiteX6" fmla="*/ 2854507 w 3104614"/>
              <a:gd name="connsiteY6" fmla="*/ 1500615 h 1500615"/>
              <a:gd name="connsiteX7" fmla="*/ 250107 w 3104614"/>
              <a:gd name="connsiteY7" fmla="*/ 1500615 h 1500615"/>
              <a:gd name="connsiteX8" fmla="*/ 0 w 3104614"/>
              <a:gd name="connsiteY8" fmla="*/ 1250508 h 1500615"/>
              <a:gd name="connsiteX9" fmla="*/ 0 w 3104614"/>
              <a:gd name="connsiteY9" fmla="*/ 250109 h 1500615"/>
              <a:gd name="connsiteX10" fmla="*/ 250107 w 3104614"/>
              <a:gd name="connsiteY10" fmla="*/ 2 h 1500615"/>
              <a:gd name="connsiteX11" fmla="*/ 2322110 w 3104614"/>
              <a:gd name="connsiteY11" fmla="*/ 2 h 150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4614" h="1500615">
                <a:moveTo>
                  <a:pt x="2322110" y="0"/>
                </a:moveTo>
                <a:lnTo>
                  <a:pt x="3104614" y="0"/>
                </a:lnTo>
                <a:lnTo>
                  <a:pt x="3104614" y="250109"/>
                </a:lnTo>
                <a:lnTo>
                  <a:pt x="3104614" y="1250508"/>
                </a:lnTo>
                <a:lnTo>
                  <a:pt x="3104614" y="1500613"/>
                </a:lnTo>
                <a:lnTo>
                  <a:pt x="2854527" y="1500613"/>
                </a:lnTo>
                <a:lnTo>
                  <a:pt x="2854507" y="1500615"/>
                </a:lnTo>
                <a:lnTo>
                  <a:pt x="250107" y="1500615"/>
                </a:lnTo>
                <a:cubicBezTo>
                  <a:pt x="111977" y="1500615"/>
                  <a:pt x="0" y="1388638"/>
                  <a:pt x="0" y="1250508"/>
                </a:cubicBezTo>
                <a:lnTo>
                  <a:pt x="0" y="250109"/>
                </a:lnTo>
                <a:cubicBezTo>
                  <a:pt x="0" y="111979"/>
                  <a:pt x="111977" y="2"/>
                  <a:pt x="250107" y="2"/>
                </a:cubicBezTo>
                <a:lnTo>
                  <a:pt x="2322110" y="2"/>
                </a:lnTo>
                <a:close/>
              </a:path>
            </a:pathLst>
          </a:cu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 dirty="0"/>
              <a:t> A crab!</a:t>
            </a:r>
          </a:p>
          <a:p>
            <a:r>
              <a:rPr lang="en-GB" altLang="en-US" dirty="0">
                <a:latin typeface="Twinkl" pitchFamily="2" charset="0"/>
              </a:rPr>
              <a:t> Crabs have 10 legs, however, the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 first pair are its claws which are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 called chelae.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5B168D-F257-44A0-928C-44BB25B18192}"/>
              </a:ext>
            </a:extLst>
          </p:cNvPr>
          <p:cNvSpPr/>
          <p:nvPr/>
        </p:nvSpPr>
        <p:spPr>
          <a:xfrm>
            <a:off x="472549" y="444195"/>
            <a:ext cx="8187398" cy="1051760"/>
          </a:xfrm>
          <a:custGeom>
            <a:avLst/>
            <a:gdLst>
              <a:gd name="connsiteX0" fmla="*/ 153886 w 8187398"/>
              <a:gd name="connsiteY0" fmla="*/ 0 h 1051760"/>
              <a:gd name="connsiteX1" fmla="*/ 8033513 w 8187398"/>
              <a:gd name="connsiteY1" fmla="*/ 0 h 1051760"/>
              <a:gd name="connsiteX2" fmla="*/ 8187398 w 8187398"/>
              <a:gd name="connsiteY2" fmla="*/ 153885 h 1051760"/>
              <a:gd name="connsiteX3" fmla="*/ 8187398 w 8187398"/>
              <a:gd name="connsiteY3" fmla="*/ 869148 h 1051760"/>
              <a:gd name="connsiteX4" fmla="*/ 8187397 w 8187398"/>
              <a:gd name="connsiteY4" fmla="*/ 869153 h 1051760"/>
              <a:gd name="connsiteX5" fmla="*/ 8187397 w 8187398"/>
              <a:gd name="connsiteY5" fmla="*/ 1051760 h 1051760"/>
              <a:gd name="connsiteX6" fmla="*/ 0 w 8187398"/>
              <a:gd name="connsiteY6" fmla="*/ 1051760 h 1051760"/>
              <a:gd name="connsiteX7" fmla="*/ 0 w 8187398"/>
              <a:gd name="connsiteY7" fmla="*/ 499403 h 1051760"/>
              <a:gd name="connsiteX8" fmla="*/ 1 w 8187398"/>
              <a:gd name="connsiteY8" fmla="*/ 499403 h 1051760"/>
              <a:gd name="connsiteX9" fmla="*/ 1 w 8187398"/>
              <a:gd name="connsiteY9" fmla="*/ 153885 h 1051760"/>
              <a:gd name="connsiteX10" fmla="*/ 153886 w 8187398"/>
              <a:gd name="connsiteY10" fmla="*/ 0 h 10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87398" h="1051760">
                <a:moveTo>
                  <a:pt x="153886" y="0"/>
                </a:moveTo>
                <a:lnTo>
                  <a:pt x="8033513" y="0"/>
                </a:lnTo>
                <a:cubicBezTo>
                  <a:pt x="8118501" y="0"/>
                  <a:pt x="8187398" y="68897"/>
                  <a:pt x="8187398" y="153885"/>
                </a:cubicBezTo>
                <a:lnTo>
                  <a:pt x="8187398" y="869148"/>
                </a:lnTo>
                <a:lnTo>
                  <a:pt x="8187397" y="869153"/>
                </a:lnTo>
                <a:lnTo>
                  <a:pt x="8187397" y="1051760"/>
                </a:lnTo>
                <a:lnTo>
                  <a:pt x="0" y="1051760"/>
                </a:lnTo>
                <a:lnTo>
                  <a:pt x="0" y="499403"/>
                </a:lnTo>
                <a:lnTo>
                  <a:pt x="1" y="499403"/>
                </a:lnTo>
                <a:lnTo>
                  <a:pt x="1" y="153885"/>
                </a:lnTo>
                <a:cubicBezTo>
                  <a:pt x="1" y="68897"/>
                  <a:pt x="68898" y="0"/>
                  <a:pt x="153886" y="0"/>
                </a:cubicBezTo>
                <a:close/>
              </a:path>
            </a:pathLst>
          </a:cu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D25494-2954-44A2-92B1-7AFED2E1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99CA8333-120F-40FA-A51D-5911D113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7" y="444196"/>
            <a:ext cx="8220075" cy="105176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  <p:sp>
        <p:nvSpPr>
          <p:cNvPr id="25" name="Reveal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9E1AE1-C42A-474C-97D8-ADAF074D86CB}"/>
              </a:ext>
            </a:extLst>
          </p:cNvPr>
          <p:cNvSpPr/>
          <p:nvPr/>
        </p:nvSpPr>
        <p:spPr>
          <a:xfrm>
            <a:off x="7572407" y="5741986"/>
            <a:ext cx="949293" cy="497169"/>
          </a:xfrm>
          <a:prstGeom prst="roundRect">
            <a:avLst/>
          </a:prstGeom>
          <a:solidFill>
            <a:srgbClr val="0076B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272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234</TotalTime>
  <Words>733</Words>
  <Application>Microsoft Office PowerPoint</Application>
  <PresentationFormat>On-screen Show (4:3)</PresentationFormat>
  <Paragraphs>125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Twinkl</vt:lpstr>
      <vt:lpstr>Office Theme</vt:lpstr>
      <vt:lpstr>PowerPoint Presentation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What am I looking at?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Alice Kendall</dc:creator>
  <cp:lastModifiedBy>lesley dindorp</cp:lastModifiedBy>
  <cp:revision>64</cp:revision>
  <dcterms:created xsi:type="dcterms:W3CDTF">2020-05-23T07:43:10Z</dcterms:created>
  <dcterms:modified xsi:type="dcterms:W3CDTF">2020-07-02T18:22:56Z</dcterms:modified>
</cp:coreProperties>
</file>